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83" r:id="rId3"/>
    <p:sldId id="394" r:id="rId4"/>
    <p:sldId id="397" r:id="rId5"/>
    <p:sldId id="393" r:id="rId6"/>
    <p:sldId id="320" r:id="rId7"/>
    <p:sldId id="347" r:id="rId8"/>
    <p:sldId id="348" r:id="rId9"/>
    <p:sldId id="350" r:id="rId10"/>
    <p:sldId id="351" r:id="rId11"/>
    <p:sldId id="352" r:id="rId12"/>
    <p:sldId id="354" r:id="rId13"/>
    <p:sldId id="417" r:id="rId14"/>
    <p:sldId id="396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418" r:id="rId34"/>
    <p:sldId id="399" r:id="rId35"/>
    <p:sldId id="373" r:id="rId36"/>
    <p:sldId id="375" r:id="rId37"/>
    <p:sldId id="376" r:id="rId38"/>
    <p:sldId id="382" r:id="rId39"/>
    <p:sldId id="377" r:id="rId40"/>
    <p:sldId id="383" r:id="rId41"/>
    <p:sldId id="378" r:id="rId42"/>
    <p:sldId id="379" r:id="rId43"/>
    <p:sldId id="380" r:id="rId44"/>
    <p:sldId id="381" r:id="rId45"/>
    <p:sldId id="384" r:id="rId46"/>
    <p:sldId id="385" r:id="rId47"/>
    <p:sldId id="386" r:id="rId48"/>
    <p:sldId id="387" r:id="rId49"/>
    <p:sldId id="388" r:id="rId50"/>
    <p:sldId id="389" r:id="rId51"/>
    <p:sldId id="419" r:id="rId52"/>
    <p:sldId id="392" r:id="rId53"/>
    <p:sldId id="390" r:id="rId54"/>
    <p:sldId id="403" r:id="rId55"/>
    <p:sldId id="404" r:id="rId56"/>
    <p:sldId id="405" r:id="rId57"/>
    <p:sldId id="406" r:id="rId58"/>
    <p:sldId id="407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415" r:id="rId67"/>
    <p:sldId id="420" r:id="rId68"/>
    <p:sldId id="416" r:id="rId69"/>
    <p:sldId id="288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5F"/>
    <a:srgbClr val="55C1E7"/>
    <a:srgbClr val="93B784"/>
    <a:srgbClr val="1B90A2"/>
    <a:srgbClr val="A6A6A6"/>
    <a:srgbClr val="595E64"/>
    <a:srgbClr val="4FCCAC"/>
    <a:srgbClr val="A1D46F"/>
    <a:srgbClr val="D2D4D7"/>
    <a:srgbClr val="FD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5" autoAdjust="0"/>
    <p:restoredTop sz="85052" autoAdjust="0"/>
  </p:normalViewPr>
  <p:slideViewPr>
    <p:cSldViewPr snapToGrid="0">
      <p:cViewPr varScale="1">
        <p:scale>
          <a:sx n="76" d="100"/>
          <a:sy n="76" d="100"/>
        </p:scale>
        <p:origin x="1380" y="90"/>
      </p:cViewPr>
      <p:guideLst>
        <p:guide orient="horz" pos="1865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6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83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9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48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9144000" cy="7389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3714"/>
            <a:ext cx="9144000" cy="544286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521017" y="134544"/>
            <a:ext cx="349016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923603" y="72377"/>
            <a:ext cx="7886700" cy="6254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012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57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65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99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9144000" cy="7389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3714"/>
            <a:ext cx="9144000" cy="544286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521017" y="134544"/>
            <a:ext cx="349016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923603" y="72377"/>
            <a:ext cx="7886700" cy="625451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479233" y="1085885"/>
            <a:ext cx="8331069" cy="4873963"/>
          </a:xfr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866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30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4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9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2010101122534551.jp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hyperlink" Target="1.jpg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11875" y="-7717029"/>
            <a:ext cx="10785026" cy="14591376"/>
            <a:chOff x="0" y="-7683097"/>
            <a:chExt cx="14380035" cy="14591376"/>
          </a:xfrm>
        </p:grpSpPr>
        <p:sp>
          <p:nvSpPr>
            <p:cNvPr id="13" name="矩形 12"/>
            <p:cNvSpPr/>
            <p:nvPr/>
          </p:nvSpPr>
          <p:spPr>
            <a:xfrm>
              <a:off x="0" y="50279"/>
              <a:ext cx="12192000" cy="6858000"/>
            </a:xfrm>
            <a:prstGeom prst="rect">
              <a:avLst/>
            </a:prstGeom>
            <a:solidFill>
              <a:srgbClr val="1B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弦形 18"/>
            <p:cNvSpPr/>
            <p:nvPr/>
          </p:nvSpPr>
          <p:spPr>
            <a:xfrm rot="13350635">
              <a:off x="385289" y="-7683097"/>
              <a:ext cx="13994746" cy="14310154"/>
            </a:xfrm>
            <a:prstGeom prst="chord">
              <a:avLst>
                <a:gd name="adj1" fmla="val 4600706"/>
                <a:gd name="adj2" fmla="val 1887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966326" y="3433574"/>
            <a:ext cx="4663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第十三章 </a:t>
            </a:r>
            <a:r>
              <a:rPr lang="en-US" altLang="zh-CN" sz="32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2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常识</a:t>
            </a:r>
          </a:p>
        </p:txBody>
      </p:sp>
      <p:sp>
        <p:nvSpPr>
          <p:cNvPr id="12" name="等腰三角形 11"/>
          <p:cNvSpPr/>
          <p:nvPr/>
        </p:nvSpPr>
        <p:spPr>
          <a:xfrm rot="18000000" flipH="1">
            <a:off x="6142618" y="2834295"/>
            <a:ext cx="443524" cy="28956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9813541" flipH="1">
            <a:off x="4119384" y="4267317"/>
            <a:ext cx="332643" cy="38608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8000000" flipH="1">
            <a:off x="2220084" y="6291821"/>
            <a:ext cx="443524" cy="28956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9813541" flipH="1">
            <a:off x="2696575" y="1494272"/>
            <a:ext cx="332643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8000000" flipH="1">
            <a:off x="2637173" y="5219690"/>
            <a:ext cx="443524" cy="28956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8000000" flipH="1">
            <a:off x="963546" y="2545722"/>
            <a:ext cx="443524" cy="28956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048553" y="2225159"/>
            <a:ext cx="409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595E64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5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8230" y="3243518"/>
            <a:ext cx="902042" cy="831130"/>
            <a:chOff x="1720243" y="1975504"/>
            <a:chExt cx="1202722" cy="831130"/>
          </a:xfrm>
        </p:grpSpPr>
        <p:sp>
          <p:nvSpPr>
            <p:cNvPr id="7" name="等腰三角形 6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7981596" y="2605428"/>
            <a:ext cx="902042" cy="831130"/>
            <a:chOff x="1720243" y="1975504"/>
            <a:chExt cx="1202722" cy="831130"/>
          </a:xfrm>
        </p:grpSpPr>
        <p:sp>
          <p:nvSpPr>
            <p:cNvPr id="28" name="等腰三角形 2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等腰三角形 30"/>
          <p:cNvSpPr/>
          <p:nvPr/>
        </p:nvSpPr>
        <p:spPr>
          <a:xfrm rot="6300000" flipH="1">
            <a:off x="7957078" y="5193195"/>
            <a:ext cx="443524" cy="28956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452930" y="5433507"/>
            <a:ext cx="332643" cy="386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539679" flipH="1">
            <a:off x="810077" y="5563025"/>
            <a:ext cx="332643" cy="38608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20540864" flipH="1">
            <a:off x="1387364" y="6281082"/>
            <a:ext cx="332643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20540864" flipH="1">
            <a:off x="7246841" y="6281082"/>
            <a:ext cx="332643" cy="386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H="1">
            <a:off x="8498366" y="6167738"/>
            <a:ext cx="332643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2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尺寸</a:t>
            </a:r>
          </a:p>
        </p:txBody>
      </p:sp>
      <p:sp>
        <p:nvSpPr>
          <p:cNvPr id="4" name="TextBox 17"/>
          <p:cNvSpPr txBox="1">
            <a:spLocks noChangeArrowheads="1"/>
          </p:cNvSpPr>
          <p:nvPr/>
        </p:nvSpPr>
        <p:spPr bwMode="auto">
          <a:xfrm>
            <a:off x="531929" y="1795910"/>
            <a:ext cx="80302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网页宽度：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800px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1024px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1280px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1440px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1680px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1920px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67719" y="1724472"/>
            <a:ext cx="1008062" cy="5762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7" name="组合 25"/>
          <p:cNvGrpSpPr>
            <a:grpSpLocks/>
          </p:cNvGrpSpPr>
          <p:nvPr/>
        </p:nvGrpSpPr>
        <p:grpSpPr bwMode="auto">
          <a:xfrm>
            <a:off x="1427856" y="2372172"/>
            <a:ext cx="3889375" cy="1657350"/>
            <a:chOff x="1618647" y="2132406"/>
            <a:chExt cx="3889782" cy="1656759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3563539" y="2132406"/>
              <a:ext cx="0" cy="57605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618647" y="2708464"/>
              <a:ext cx="3889782" cy="108070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宽度</a:t>
              </a:r>
              <a:r>
                <a:rPr lang="zh-CN" altLang="en-US" sz="2800" dirty="0"/>
                <a:t>：</a:t>
              </a:r>
              <a:r>
                <a:rPr lang="en-US" altLang="zh-CN" sz="2800" dirty="0"/>
                <a:t>960px-1005px</a:t>
              </a:r>
              <a:endParaRPr lang="zh-CN" altLang="en-US" sz="2800" dirty="0"/>
            </a:p>
          </p:txBody>
        </p:sp>
      </p:grpSp>
      <p:grpSp>
        <p:nvGrpSpPr>
          <p:cNvPr id="10" name="组合 27"/>
          <p:cNvGrpSpPr>
            <a:grpSpLocks/>
          </p:cNvGrpSpPr>
          <p:nvPr/>
        </p:nvGrpSpPr>
        <p:grpSpPr bwMode="auto">
          <a:xfrm>
            <a:off x="1427856" y="4029522"/>
            <a:ext cx="3889375" cy="1655763"/>
            <a:chOff x="1618647" y="2132406"/>
            <a:chExt cx="3889782" cy="1656759"/>
          </a:xfrm>
        </p:grpSpPr>
        <p:cxnSp>
          <p:nvCxnSpPr>
            <p:cNvPr id="11" name="直接箭头连接符 10"/>
            <p:cNvCxnSpPr/>
            <p:nvPr/>
          </p:nvCxnSpPr>
          <p:spPr>
            <a:xfrm>
              <a:off x="3563539" y="2132406"/>
              <a:ext cx="0" cy="57661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618647" y="2709016"/>
              <a:ext cx="3889782" cy="10801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宽度</a:t>
              </a:r>
              <a:r>
                <a:rPr lang="zh-CN" altLang="en-US" sz="2800" dirty="0"/>
                <a:t>：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自适应</a:t>
              </a:r>
            </a:p>
          </p:txBody>
        </p:sp>
      </p:grpSp>
      <p:sp>
        <p:nvSpPr>
          <p:cNvPr id="13" name="十二角星 12"/>
          <p:cNvSpPr/>
          <p:nvPr/>
        </p:nvSpPr>
        <p:spPr>
          <a:xfrm>
            <a:off x="4596506" y="4389885"/>
            <a:ext cx="1512888" cy="1152525"/>
          </a:xfrm>
          <a:prstGeom prst="star12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后台管理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091" y="103134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网页界面尺寸</a:t>
            </a:r>
          </a:p>
        </p:txBody>
      </p:sp>
    </p:spTree>
    <p:extLst>
      <p:ext uri="{BB962C8B-B14F-4D97-AF65-F5344CB8AC3E}">
        <p14:creationId xmlns:p14="http://schemas.microsoft.com/office/powerpoint/2010/main" val="20620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尺寸</a:t>
            </a:r>
          </a:p>
        </p:txBody>
      </p:sp>
      <p:pic>
        <p:nvPicPr>
          <p:cNvPr id="14" name="图片 11" descr="siz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85" y="786810"/>
            <a:ext cx="4640304" cy="546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89091" y="118020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手机界面尺寸</a:t>
            </a:r>
          </a:p>
        </p:txBody>
      </p:sp>
    </p:spTree>
    <p:extLst>
      <p:ext uri="{BB962C8B-B14F-4D97-AF65-F5344CB8AC3E}">
        <p14:creationId xmlns:p14="http://schemas.microsoft.com/office/powerpoint/2010/main" val="154341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图片格式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827088" y="981076"/>
            <a:ext cx="7273925" cy="7095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400" b="1" dirty="0"/>
              <a:t>图片格式</a:t>
            </a:r>
            <a:r>
              <a:rPr lang="en-US" altLang="zh-CN" sz="2000" b="1" dirty="0"/>
              <a:t>    </a:t>
            </a:r>
            <a:endParaRPr lang="zh-CN" altLang="en-US" sz="2000" b="1" dirty="0"/>
          </a:p>
          <a:p>
            <a:pPr>
              <a:lnSpc>
                <a:spcPct val="80000"/>
              </a:lnSpc>
              <a:buFontTx/>
              <a:buNone/>
            </a:pPr>
            <a:endParaRPr lang="zh-CN" altLang="en-US" sz="2000" dirty="0"/>
          </a:p>
          <a:p>
            <a:pPr>
              <a:lnSpc>
                <a:spcPct val="80000"/>
              </a:lnSpc>
              <a:buFontTx/>
              <a:buNone/>
            </a:pP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956930" y="1892595"/>
            <a:ext cx="73683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、位图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     位图是使用像素的一格一格的小点来描述图像的。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（不可无限放大，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常用）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、矢量图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      矢量图使用线段和曲线描述图像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所以称为矢量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同时图形也包含了色彩和位置信息。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（可无损耗无限放大，印刷品常用）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4829" y="2892056"/>
            <a:ext cx="306205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*.jpg  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.gif   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png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7434" y="4847250"/>
            <a:ext cx="283763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*.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eps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cdr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17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2708672" cy="6858000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3997" y="1532003"/>
            <a:ext cx="11966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880272" y="2762260"/>
            <a:ext cx="349016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等腰三角形 30"/>
          <p:cNvSpPr/>
          <p:nvPr/>
        </p:nvSpPr>
        <p:spPr>
          <a:xfrm rot="5400000" flipH="1">
            <a:off x="3281776" y="1498325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18"/>
          <p:cNvSpPr txBox="1"/>
          <p:nvPr/>
        </p:nvSpPr>
        <p:spPr>
          <a:xfrm>
            <a:off x="3588583" y="1085640"/>
            <a:ext cx="50450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基础知识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网页的常见版式、色彩基础及风格</a:t>
            </a: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网页常见组成部分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可用性设计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 flipH="1">
            <a:off x="3292409" y="2237545"/>
            <a:ext cx="222454" cy="145232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5400000" flipH="1">
            <a:off x="3281776" y="2976765"/>
            <a:ext cx="222454" cy="145232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5400000" flipH="1">
            <a:off x="3281776" y="3694719"/>
            <a:ext cx="222454" cy="145232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 flipH="1">
            <a:off x="3285314" y="4394039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56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网页设计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85863" y="1800905"/>
            <a:ext cx="1493837" cy="4064000"/>
            <a:chOff x="3077549" y="0"/>
            <a:chExt cx="1493490" cy="4063999"/>
          </a:xfrm>
        </p:grpSpPr>
        <p:sp>
          <p:nvSpPr>
            <p:cNvPr id="6" name="AutoShape 10"/>
            <p:cNvSpPr>
              <a:spLocks noChangeArrowheads="1"/>
            </p:cNvSpPr>
            <p:nvPr/>
          </p:nvSpPr>
          <p:spPr bwMode="auto">
            <a:xfrm>
              <a:off x="3077549" y="0"/>
              <a:ext cx="1493490" cy="4063999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28839D"/>
                </a:gs>
                <a:gs pos="79999">
                  <a:srgbClr val="35ABCE"/>
                </a:gs>
                <a:gs pos="100000">
                  <a:srgbClr val="32AED2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077549" y="1625600"/>
              <a:ext cx="1493490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98704" tIns="298704" rIns="298704" bIns="298704" anchor="ctr"/>
            <a:lstStyle/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网页设计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3147638" y="243840"/>
              <a:ext cx="1353312" cy="1353312"/>
            </a:xfrm>
            <a:prstGeom prst="ellipse">
              <a:avLst/>
            </a:prstGeom>
            <a:solidFill>
              <a:srgbClr val="BDD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组合 25"/>
          <p:cNvGrpSpPr>
            <a:grpSpLocks/>
          </p:cNvGrpSpPr>
          <p:nvPr/>
        </p:nvGrpSpPr>
        <p:grpSpPr bwMode="auto">
          <a:xfrm>
            <a:off x="2554288" y="919843"/>
            <a:ext cx="4106862" cy="2881312"/>
            <a:chOff x="2483043" y="547680"/>
            <a:chExt cx="4105881" cy="2881320"/>
          </a:xfrm>
        </p:grpSpPr>
        <p:sp>
          <p:nvSpPr>
            <p:cNvPr id="10" name="圆角矩形 9"/>
            <p:cNvSpPr/>
            <p:nvPr/>
          </p:nvSpPr>
          <p:spPr>
            <a:xfrm>
              <a:off x="3924149" y="547680"/>
              <a:ext cx="2664775" cy="122396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版式</a:t>
              </a:r>
            </a:p>
          </p:txBody>
        </p:sp>
        <p:cxnSp>
          <p:nvCxnSpPr>
            <p:cNvPr id="11" name="直接箭头连接符 10"/>
            <p:cNvCxnSpPr>
              <a:endCxn id="10" idx="1"/>
            </p:cNvCxnSpPr>
            <p:nvPr/>
          </p:nvCxnSpPr>
          <p:spPr>
            <a:xfrm flipV="1">
              <a:off x="2483043" y="1160457"/>
              <a:ext cx="1441106" cy="226854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组合 26"/>
          <p:cNvGrpSpPr>
            <a:grpSpLocks/>
          </p:cNvGrpSpPr>
          <p:nvPr/>
        </p:nvGrpSpPr>
        <p:grpSpPr bwMode="auto">
          <a:xfrm>
            <a:off x="2554288" y="2793093"/>
            <a:ext cx="4106862" cy="1223962"/>
            <a:chOff x="2483043" y="2420538"/>
            <a:chExt cx="4105881" cy="1224561"/>
          </a:xfrm>
        </p:grpSpPr>
        <p:sp>
          <p:nvSpPr>
            <p:cNvPr id="13" name="圆角矩形 12"/>
            <p:cNvSpPr/>
            <p:nvPr/>
          </p:nvSpPr>
          <p:spPr>
            <a:xfrm>
              <a:off x="3924149" y="2420538"/>
              <a:ext cx="2664775" cy="12245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色彩</a:t>
              </a:r>
            </a:p>
          </p:txBody>
        </p:sp>
        <p:cxnSp>
          <p:nvCxnSpPr>
            <p:cNvPr id="14" name="直接箭头连接符 13"/>
            <p:cNvCxnSpPr>
              <a:endCxn id="13" idx="1"/>
            </p:cNvCxnSpPr>
            <p:nvPr/>
          </p:nvCxnSpPr>
          <p:spPr>
            <a:xfrm flipV="1">
              <a:off x="2483043" y="3033613"/>
              <a:ext cx="1441106" cy="39548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" name="组合 27"/>
          <p:cNvGrpSpPr>
            <a:grpSpLocks/>
          </p:cNvGrpSpPr>
          <p:nvPr/>
        </p:nvGrpSpPr>
        <p:grpSpPr bwMode="auto">
          <a:xfrm>
            <a:off x="2554288" y="3801155"/>
            <a:ext cx="4106862" cy="2089150"/>
            <a:chOff x="2483043" y="3429000"/>
            <a:chExt cx="4105881" cy="2088957"/>
          </a:xfrm>
        </p:grpSpPr>
        <p:sp>
          <p:nvSpPr>
            <p:cNvPr id="16" name="圆角矩形 15"/>
            <p:cNvSpPr/>
            <p:nvPr/>
          </p:nvSpPr>
          <p:spPr>
            <a:xfrm>
              <a:off x="3924149" y="4294108"/>
              <a:ext cx="2664775" cy="122384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风格</a:t>
              </a:r>
            </a:p>
          </p:txBody>
        </p:sp>
        <p:cxnSp>
          <p:nvCxnSpPr>
            <p:cNvPr id="17" name="直接箭头连接符 16"/>
            <p:cNvCxnSpPr>
              <a:endCxn id="16" idx="1"/>
            </p:cNvCxnSpPr>
            <p:nvPr/>
          </p:nvCxnSpPr>
          <p:spPr>
            <a:xfrm>
              <a:off x="2483043" y="3429000"/>
              <a:ext cx="1441106" cy="147623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416" y="2000330"/>
            <a:ext cx="1580705" cy="14339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900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版式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827088" y="1098039"/>
            <a:ext cx="7273925" cy="709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zh-CN" altLang="en-US" b="1" dirty="0"/>
              <a:t>常见版式</a:t>
            </a: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827088" y="919163"/>
            <a:ext cx="7705725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br>
              <a:rPr lang="zh-CN" altLang="en-US" sz="4400" dirty="0"/>
            </a:br>
            <a:r>
              <a:rPr lang="en-US" altLang="zh-CN" sz="2000" dirty="0"/>
              <a:t> 1</a:t>
            </a:r>
            <a:r>
              <a:rPr lang="zh-CN" altLang="en-US" sz="2000" dirty="0"/>
              <a:t>、轴型：图片和文字内容集中在页面的中轴位置，可以是横轴也可以是纵轴分布。</a:t>
            </a:r>
          </a:p>
          <a:p>
            <a:pPr>
              <a:lnSpc>
                <a:spcPct val="110000"/>
              </a:lnSpc>
              <a:buFontTx/>
              <a:buNone/>
            </a:pPr>
            <a:endParaRPr lang="en-US" altLang="zh-CN" sz="2000" dirty="0"/>
          </a:p>
        </p:txBody>
      </p:sp>
      <p:pic>
        <p:nvPicPr>
          <p:cNvPr id="9" name="Picture 8" descr="z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8" y="2133600"/>
            <a:ext cx="3932237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版式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71550" y="908050"/>
            <a:ext cx="734536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000"/>
              <a:t>2</a:t>
            </a:r>
            <a:r>
              <a:rPr lang="zh-CN" altLang="en-US" sz="2000"/>
              <a:t>、焦点型：图片和文字集中在页面的某一位置，用对比强烈的颜色或者图片表达。</a:t>
            </a:r>
          </a:p>
          <a:p>
            <a:pPr>
              <a:buFontTx/>
              <a:buNone/>
            </a:pPr>
            <a:endParaRPr lang="zh-CN" altLang="en-US" sz="2000"/>
          </a:p>
          <a:p>
            <a:pPr>
              <a:lnSpc>
                <a:spcPct val="110000"/>
              </a:lnSpc>
              <a:buFontTx/>
              <a:buNone/>
            </a:pPr>
            <a:endParaRPr lang="en-US" altLang="zh-CN" sz="2000"/>
          </a:p>
        </p:txBody>
      </p:sp>
      <p:pic>
        <p:nvPicPr>
          <p:cNvPr id="7" name="Picture 9" descr="j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730" y="1925453"/>
            <a:ext cx="4198937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7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版式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971550" y="908050"/>
            <a:ext cx="734536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000"/>
              <a:t>3</a:t>
            </a:r>
            <a:r>
              <a:rPr lang="zh-CN" altLang="en-US" sz="2000"/>
              <a:t>、格型：图片和文字被比较均匀的方格所划分。</a:t>
            </a:r>
          </a:p>
          <a:p>
            <a:pPr>
              <a:buFontTx/>
              <a:buNone/>
            </a:pPr>
            <a:endParaRPr lang="zh-CN" altLang="en-US" sz="2000"/>
          </a:p>
          <a:p>
            <a:pPr>
              <a:lnSpc>
                <a:spcPct val="110000"/>
              </a:lnSpc>
              <a:buFontTx/>
              <a:buNone/>
            </a:pPr>
            <a:endParaRPr lang="en-US" altLang="zh-CN" sz="2000" dirty="0"/>
          </a:p>
        </p:txBody>
      </p:sp>
      <p:pic>
        <p:nvPicPr>
          <p:cNvPr id="8" name="Picture 8" descr="f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86" y="1628775"/>
            <a:ext cx="409575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46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版式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71550" y="908050"/>
            <a:ext cx="734536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000"/>
              <a:t>4</a:t>
            </a:r>
            <a:r>
              <a:rPr lang="zh-CN" altLang="en-US" sz="2000"/>
              <a:t>、框型：主要内容在中间的较大区域，而导航栏和常规栏目则分布在类似边框的周围区域。</a:t>
            </a:r>
          </a:p>
          <a:p>
            <a:pPr>
              <a:buFontTx/>
              <a:buNone/>
            </a:pPr>
            <a:endParaRPr lang="zh-CN" altLang="en-US" sz="2000"/>
          </a:p>
          <a:p>
            <a:pPr>
              <a:lnSpc>
                <a:spcPct val="110000"/>
              </a:lnSpc>
              <a:buFontTx/>
              <a:buNone/>
            </a:pPr>
            <a:endParaRPr lang="en-US" altLang="zh-CN" sz="2000" dirty="0"/>
          </a:p>
        </p:txBody>
      </p:sp>
      <p:pic>
        <p:nvPicPr>
          <p:cNvPr id="7" name="Picture 8" descr="k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023" y="1975255"/>
            <a:ext cx="40957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76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版式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971550" y="919163"/>
            <a:ext cx="7345363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000" dirty="0"/>
              <a:t>4</a:t>
            </a:r>
            <a:r>
              <a:rPr lang="zh-CN" altLang="en-US" sz="2000" dirty="0"/>
              <a:t>、自由型：没有固定的版式和风格，完全随意安排文字和图片的位置。</a:t>
            </a:r>
          </a:p>
          <a:p>
            <a:pPr>
              <a:buFontTx/>
              <a:buNone/>
            </a:pPr>
            <a:endParaRPr lang="zh-CN" altLang="en-US" sz="2000" dirty="0"/>
          </a:p>
          <a:p>
            <a:pPr>
              <a:lnSpc>
                <a:spcPct val="110000"/>
              </a:lnSpc>
              <a:buFontTx/>
              <a:buNone/>
            </a:pPr>
            <a:endParaRPr lang="en-US" altLang="zh-CN" sz="2000" dirty="0"/>
          </a:p>
        </p:txBody>
      </p:sp>
      <p:pic>
        <p:nvPicPr>
          <p:cNvPr id="8" name="Picture 8" descr="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3" y="1785277"/>
            <a:ext cx="57086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64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2708672" cy="6858000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3997" y="1532001"/>
            <a:ext cx="11966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本讲目标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880272" y="2762260"/>
            <a:ext cx="349016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5400000" flipH="1">
            <a:off x="3281776" y="1423894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588583" y="1085640"/>
            <a:ext cx="50450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VI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系统</a:t>
            </a:r>
          </a:p>
          <a:p>
            <a:pPr lvl="0">
              <a:lnSpc>
                <a:spcPct val="20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分辨率及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常见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设计尺寸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了解常用图片格式</a:t>
            </a:r>
          </a:p>
          <a:p>
            <a:pPr lvl="0">
              <a:lnSpc>
                <a:spcPct val="20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了解网页的常见版式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色彩基础及常见风格</a:t>
            </a:r>
          </a:p>
          <a:p>
            <a:pPr lvl="0">
              <a:lnSpc>
                <a:spcPct val="20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了解网页常见组成部分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了解可用性设计</a:t>
            </a:r>
          </a:p>
        </p:txBody>
      </p:sp>
      <p:sp>
        <p:nvSpPr>
          <p:cNvPr id="27" name="等腰三角形 26"/>
          <p:cNvSpPr/>
          <p:nvPr/>
        </p:nvSpPr>
        <p:spPr>
          <a:xfrm rot="5400000" flipH="1">
            <a:off x="3292409" y="2024885"/>
            <a:ext cx="222454" cy="145232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 flipH="1">
            <a:off x="3281776" y="2647142"/>
            <a:ext cx="222454" cy="145232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 flipH="1">
            <a:off x="3281776" y="3248133"/>
            <a:ext cx="222454" cy="145232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285314" y="3851756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 flipH="1">
            <a:off x="3295947" y="4452747"/>
            <a:ext cx="222454" cy="145232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 flipH="1">
            <a:off x="3285314" y="5075004"/>
            <a:ext cx="222454" cy="145232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版式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71550" y="908050"/>
            <a:ext cx="734536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sz="2000" dirty="0"/>
              <a:t>5</a:t>
            </a:r>
            <a:r>
              <a:rPr lang="zh-CN" altLang="en-US" sz="2000" dirty="0"/>
              <a:t>、混合型：两种或两种以上的页面版式结合使用。</a:t>
            </a:r>
          </a:p>
          <a:p>
            <a:pPr>
              <a:buFontTx/>
              <a:buNone/>
            </a:pPr>
            <a:endParaRPr lang="zh-CN" altLang="en-US" sz="2000" dirty="0"/>
          </a:p>
          <a:p>
            <a:pPr>
              <a:lnSpc>
                <a:spcPct val="110000"/>
              </a:lnSpc>
              <a:buFontTx/>
              <a:buNone/>
            </a:pPr>
            <a:endParaRPr lang="en-US" altLang="zh-CN" sz="2000" dirty="0"/>
          </a:p>
        </p:txBody>
      </p:sp>
      <p:pic>
        <p:nvPicPr>
          <p:cNvPr id="7" name="Picture 8" descr="hh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051" y="1628775"/>
            <a:ext cx="4775200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0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色彩</a:t>
            </a: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609600" y="1238250"/>
            <a:ext cx="159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红色系</a:t>
            </a:r>
            <a:endParaRPr lang="zh-CN" altLang="en-US" sz="2400"/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1978025" y="1331913"/>
            <a:ext cx="4238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8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多用于政府、婚庆、餐饮等网站</a:t>
            </a:r>
          </a:p>
        </p:txBody>
      </p:sp>
      <p:pic>
        <p:nvPicPr>
          <p:cNvPr id="9" name="Picture 9" descr="z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2205038"/>
            <a:ext cx="71374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8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色彩</a:t>
            </a: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09600" y="941109"/>
            <a:ext cx="1597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橙色系</a:t>
            </a:r>
            <a:endParaRPr lang="zh-CN" altLang="en-US" sz="2400"/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1978025" y="1034771"/>
            <a:ext cx="47513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8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多用于家居、动漫、儿童用品等网站</a:t>
            </a:r>
          </a:p>
        </p:txBody>
      </p:sp>
      <p:pic>
        <p:nvPicPr>
          <p:cNvPr id="10" name="Picture 9" descr="j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1661834"/>
            <a:ext cx="6746875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34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色彩</a:t>
            </a: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609600" y="898577"/>
            <a:ext cx="1597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黄色系</a:t>
            </a:r>
            <a:endParaRPr lang="zh-CN" altLang="en-US" sz="240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978025" y="992239"/>
            <a:ext cx="3468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8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多用于商业、金融等网站</a:t>
            </a:r>
          </a:p>
        </p:txBody>
      </p:sp>
      <p:pic>
        <p:nvPicPr>
          <p:cNvPr id="11" name="Picture 8" descr="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1546277"/>
            <a:ext cx="6267450" cy="452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3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色彩</a:t>
            </a: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609600" y="941109"/>
            <a:ext cx="1597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绿色系</a:t>
            </a:r>
            <a:endParaRPr lang="zh-CN" altLang="en-US" sz="240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978025" y="1034771"/>
            <a:ext cx="42386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8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多用于医疗、农业、保险等网站</a:t>
            </a:r>
          </a:p>
        </p:txBody>
      </p:sp>
      <p:pic>
        <p:nvPicPr>
          <p:cNvPr id="11" name="Picture 8" descr="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517371"/>
            <a:ext cx="6837363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3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色彩</a:t>
            </a: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609600" y="792247"/>
            <a:ext cx="1597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蓝色系</a:t>
            </a:r>
            <a:endParaRPr lang="zh-CN" altLang="en-US" sz="240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978025" y="885909"/>
            <a:ext cx="42386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8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多用于科技、电器、信息等网站</a:t>
            </a:r>
          </a:p>
        </p:txBody>
      </p:sp>
      <p:pic>
        <p:nvPicPr>
          <p:cNvPr id="11" name="Picture 8" descr="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1439947"/>
            <a:ext cx="619442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3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色彩</a:t>
            </a: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609600" y="898577"/>
            <a:ext cx="1597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紫色系</a:t>
            </a:r>
            <a:endParaRPr lang="zh-CN" altLang="en-US" sz="240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978025" y="992239"/>
            <a:ext cx="3468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8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多用于美容、女性等网站</a:t>
            </a:r>
          </a:p>
        </p:txBody>
      </p:sp>
      <p:pic>
        <p:nvPicPr>
          <p:cNvPr id="11" name="Picture 8" descr="n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1546277"/>
            <a:ext cx="6840537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3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色彩</a:t>
            </a: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609600" y="845412"/>
            <a:ext cx="1905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黑白色系</a:t>
            </a:r>
            <a:endParaRPr lang="zh-CN" altLang="en-US" sz="240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978025" y="939074"/>
            <a:ext cx="32115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>
              <a:lnSpc>
                <a:spcPct val="8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多与其他颜色混合使用</a:t>
            </a:r>
          </a:p>
        </p:txBody>
      </p:sp>
      <p:pic>
        <p:nvPicPr>
          <p:cNvPr id="11" name="Picture 8" descr="hh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21" y="1377049"/>
            <a:ext cx="4879569" cy="478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3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风格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393700" y="979488"/>
            <a:ext cx="8283575" cy="1152525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2000" b="1" kern="0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欧美风格</a:t>
            </a:r>
            <a:br>
              <a:rPr lang="zh-CN" altLang="en-US" sz="2000" kern="0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</a:br>
            <a:r>
              <a:rPr lang="zh-CN" altLang="en-US" sz="2000" kern="0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欧美国家惯用的设计风格，一类简洁明了、色彩单一；一类构图复杂、色彩浓烈。</a:t>
            </a:r>
          </a:p>
        </p:txBody>
      </p:sp>
      <p:pic>
        <p:nvPicPr>
          <p:cNvPr id="7" name="Picture 8" descr="9685-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163763"/>
            <a:ext cx="3663950" cy="357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2166938"/>
            <a:ext cx="4124325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41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风格</a:t>
            </a: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393700" y="934876"/>
            <a:ext cx="3391491" cy="53241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韩国风格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000" kern="0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pic>
        <p:nvPicPr>
          <p:cNvPr id="9" name="Picture 10" descr="6206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95" y="1307808"/>
            <a:ext cx="4964620" cy="432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4333" y="1424752"/>
            <a:ext cx="3029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韩国惯用的界面设计，色彩清爽、多用蓝、绿色、多用大图片、渐变色、人物和卡通矢量图。</a:t>
            </a:r>
            <a:endParaRPr lang="zh-CN" altLang="en-US" kern="0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8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2708672" cy="6858000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3997" y="1532003"/>
            <a:ext cx="11966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880272" y="2762260"/>
            <a:ext cx="349016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等腰三角形 30"/>
          <p:cNvSpPr/>
          <p:nvPr/>
        </p:nvSpPr>
        <p:spPr>
          <a:xfrm rot="5400000" flipH="1">
            <a:off x="3281776" y="1498325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18"/>
          <p:cNvSpPr txBox="1"/>
          <p:nvPr/>
        </p:nvSpPr>
        <p:spPr>
          <a:xfrm>
            <a:off x="3588583" y="1085640"/>
            <a:ext cx="50450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基础知识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网页的常见版式、色彩基础及风格</a:t>
            </a: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网页常见组成部分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可用性设计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 flipH="1">
            <a:off x="3292409" y="2237545"/>
            <a:ext cx="222454" cy="145232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5400000" flipH="1">
            <a:off x="3281776" y="2976765"/>
            <a:ext cx="222454" cy="145232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5400000" flipH="1">
            <a:off x="3281776" y="3694719"/>
            <a:ext cx="222454" cy="145232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 flipH="1">
            <a:off x="3285314" y="4394039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37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风格</a:t>
            </a: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446865" y="860444"/>
            <a:ext cx="8283575" cy="1152525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中国风格</a:t>
            </a:r>
            <a:br>
              <a:rPr lang="zh-CN" altLang="en-US" sz="2000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   具有中国古典风格的设计，古色古香，以具有中国特色的花纹或图案来装饰。</a:t>
            </a:r>
            <a:endParaRPr lang="zh-CN" altLang="en-US" sz="2000" kern="0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pic>
        <p:nvPicPr>
          <p:cNvPr id="9" name="Picture 9" descr="2009050614464762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65" y="2012969"/>
            <a:ext cx="6789738" cy="387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8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风格</a:t>
            </a: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478764" y="743481"/>
            <a:ext cx="8283575" cy="100025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web2.0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风格</a:t>
            </a:r>
            <a:br>
              <a:rPr lang="zh-CN" altLang="en-US" sz="2000" b="1" dirty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 近几年来国际流行的设计风格，有以下几个特点： 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简单设计     大面积留白和更少的内容       更大和更多样的标题文字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醒目简洁的</a:t>
            </a:r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渐变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集中的布局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更少的分栏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分割头部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简单明了的导航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水晶图标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倒影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标签或价格签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灰色的文字 </a:t>
            </a:r>
            <a:endParaRPr lang="zh-CN" altLang="en-US" sz="1600" kern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pic>
        <p:nvPicPr>
          <p:cNvPr id="9" name="Picture 10" descr="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35" y="2265842"/>
            <a:ext cx="6092825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8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风格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53293" cy="685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293" y="-2325"/>
            <a:ext cx="5390707" cy="684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468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7963"/>
            <a:ext cx="9144000" cy="463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8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2708672" cy="6858000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3997" y="1532003"/>
            <a:ext cx="11966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880272" y="2762260"/>
            <a:ext cx="349016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等腰三角形 30"/>
          <p:cNvSpPr/>
          <p:nvPr/>
        </p:nvSpPr>
        <p:spPr>
          <a:xfrm rot="5400000" flipH="1">
            <a:off x="3281776" y="1498325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18"/>
          <p:cNvSpPr txBox="1"/>
          <p:nvPr/>
        </p:nvSpPr>
        <p:spPr>
          <a:xfrm>
            <a:off x="3588583" y="1085640"/>
            <a:ext cx="50450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基础知识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网页的常见版式、色彩基础及风格</a:t>
            </a: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网页常见组成部分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可用性设计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 flipH="1">
            <a:off x="3292409" y="2237545"/>
            <a:ext cx="222454" cy="145232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5400000" flipH="1">
            <a:off x="3281776" y="2976765"/>
            <a:ext cx="222454" cy="145232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5400000" flipH="1">
            <a:off x="3281776" y="3694719"/>
            <a:ext cx="222454" cy="145232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 flipH="1">
            <a:off x="3285314" y="4394039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5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网页设计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85863" y="1800905"/>
            <a:ext cx="1493837" cy="4064000"/>
            <a:chOff x="3077549" y="0"/>
            <a:chExt cx="1493490" cy="4063999"/>
          </a:xfrm>
        </p:grpSpPr>
        <p:sp>
          <p:nvSpPr>
            <p:cNvPr id="6" name="AutoShape 10"/>
            <p:cNvSpPr>
              <a:spLocks noChangeArrowheads="1"/>
            </p:cNvSpPr>
            <p:nvPr/>
          </p:nvSpPr>
          <p:spPr bwMode="auto">
            <a:xfrm>
              <a:off x="3077549" y="0"/>
              <a:ext cx="1493490" cy="4063999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28839D"/>
                </a:gs>
                <a:gs pos="79999">
                  <a:srgbClr val="35ABCE"/>
                </a:gs>
                <a:gs pos="100000">
                  <a:srgbClr val="32AED2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077549" y="1625600"/>
              <a:ext cx="1493490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98704" tIns="298704" rIns="298704" bIns="298704" anchor="ctr"/>
            <a:lstStyle/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网页制作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3147638" y="243840"/>
              <a:ext cx="1353312" cy="1353312"/>
            </a:xfrm>
            <a:prstGeom prst="ellipse">
              <a:avLst/>
            </a:prstGeom>
            <a:solidFill>
              <a:srgbClr val="BDD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组合 25"/>
          <p:cNvGrpSpPr>
            <a:grpSpLocks/>
          </p:cNvGrpSpPr>
          <p:nvPr/>
        </p:nvGrpSpPr>
        <p:grpSpPr bwMode="auto">
          <a:xfrm>
            <a:off x="2609594" y="2143805"/>
            <a:ext cx="4051556" cy="1536279"/>
            <a:chOff x="2538336" y="1771645"/>
            <a:chExt cx="4050588" cy="1536283"/>
          </a:xfrm>
        </p:grpSpPr>
        <p:sp>
          <p:nvSpPr>
            <p:cNvPr id="10" name="圆角矩形 9"/>
            <p:cNvSpPr/>
            <p:nvPr/>
          </p:nvSpPr>
          <p:spPr>
            <a:xfrm>
              <a:off x="3924149" y="1771645"/>
              <a:ext cx="2664775" cy="122396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组成</a:t>
              </a:r>
            </a:p>
          </p:txBody>
        </p:sp>
        <p:cxnSp>
          <p:nvCxnSpPr>
            <p:cNvPr id="11" name="直接箭头连接符 10"/>
            <p:cNvCxnSpPr>
              <a:endCxn id="10" idx="1"/>
            </p:cNvCxnSpPr>
            <p:nvPr/>
          </p:nvCxnSpPr>
          <p:spPr>
            <a:xfrm flipV="1">
              <a:off x="2538336" y="2383628"/>
              <a:ext cx="1385813" cy="9243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组合 26"/>
          <p:cNvGrpSpPr>
            <a:grpSpLocks/>
          </p:cNvGrpSpPr>
          <p:nvPr/>
        </p:nvGrpSpPr>
        <p:grpSpPr bwMode="auto">
          <a:xfrm>
            <a:off x="2554288" y="4017055"/>
            <a:ext cx="4106862" cy="1223962"/>
            <a:chOff x="2483043" y="2420538"/>
            <a:chExt cx="4105881" cy="1224561"/>
          </a:xfrm>
        </p:grpSpPr>
        <p:sp>
          <p:nvSpPr>
            <p:cNvPr id="13" name="圆角矩形 12"/>
            <p:cNvSpPr/>
            <p:nvPr/>
          </p:nvSpPr>
          <p:spPr>
            <a:xfrm>
              <a:off x="3924149" y="2420538"/>
              <a:ext cx="2664775" cy="12245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布局</a:t>
              </a:r>
            </a:p>
          </p:txBody>
        </p:sp>
        <p:cxnSp>
          <p:nvCxnSpPr>
            <p:cNvPr id="14" name="直接箭头连接符 13"/>
            <p:cNvCxnSpPr>
              <a:endCxn id="13" idx="1"/>
            </p:cNvCxnSpPr>
            <p:nvPr/>
          </p:nvCxnSpPr>
          <p:spPr>
            <a:xfrm>
              <a:off x="2483043" y="2752361"/>
              <a:ext cx="1441106" cy="28045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416" y="2000330"/>
            <a:ext cx="1580705" cy="14339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03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常见组成部分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198563"/>
            <a:ext cx="5014912" cy="451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785813" y="1143000"/>
            <a:ext cx="7466012" cy="1287463"/>
            <a:chOff x="785813" y="1143000"/>
            <a:chExt cx="7466012" cy="1287463"/>
          </a:xfrm>
        </p:grpSpPr>
        <p:sp>
          <p:nvSpPr>
            <p:cNvPr id="4" name="矩形 3"/>
            <p:cNvSpPr/>
            <p:nvPr/>
          </p:nvSpPr>
          <p:spPr bwMode="auto">
            <a:xfrm>
              <a:off x="785813" y="1143000"/>
              <a:ext cx="5286375" cy="12874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A50021"/>
                </a:solidFill>
                <a:ea typeface="宋体" pitchFamily="2" charset="-122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>
              <a:off x="5857875" y="1857375"/>
              <a:ext cx="1071563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4"/>
            <p:cNvSpPr txBox="1">
              <a:spLocks noChangeArrowheads="1"/>
            </p:cNvSpPr>
            <p:nvPr/>
          </p:nvSpPr>
          <p:spPr bwMode="auto">
            <a:xfrm>
              <a:off x="7143750" y="1500188"/>
              <a:ext cx="110807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3600" dirty="0">
                  <a:latin typeface="微软雅黑" pitchFamily="34" charset="-122"/>
                  <a:ea typeface="微软雅黑" pitchFamily="34" charset="-122"/>
                </a:rPr>
                <a:t>顶部</a:t>
              </a:r>
              <a:endParaRPr lang="en-US" altLang="zh-CN" sz="3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85813" y="2465239"/>
            <a:ext cx="7466012" cy="2606824"/>
            <a:chOff x="785813" y="2465239"/>
            <a:chExt cx="7466012" cy="2606824"/>
          </a:xfrm>
        </p:grpSpPr>
        <p:sp>
          <p:nvSpPr>
            <p:cNvPr id="5" name="矩形 4"/>
            <p:cNvSpPr/>
            <p:nvPr/>
          </p:nvSpPr>
          <p:spPr bwMode="auto">
            <a:xfrm>
              <a:off x="785813" y="2465239"/>
              <a:ext cx="5286375" cy="2606824"/>
            </a:xfrm>
            <a:prstGeom prst="rect">
              <a:avLst/>
            </a:prstGeom>
            <a:noFill/>
            <a:ln w="1905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A50021"/>
                </a:solidFill>
                <a:ea typeface="宋体" pitchFamily="2" charset="-122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 bwMode="auto">
            <a:xfrm>
              <a:off x="5857875" y="3641725"/>
              <a:ext cx="1071563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4"/>
            <p:cNvSpPr txBox="1">
              <a:spLocks noChangeArrowheads="1"/>
            </p:cNvSpPr>
            <p:nvPr/>
          </p:nvSpPr>
          <p:spPr bwMode="auto">
            <a:xfrm>
              <a:off x="7143750" y="3286125"/>
              <a:ext cx="1108075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3600">
                  <a:latin typeface="微软雅黑" pitchFamily="34" charset="-122"/>
                  <a:ea typeface="微软雅黑" pitchFamily="34" charset="-122"/>
                </a:rPr>
                <a:t>正文</a:t>
              </a:r>
              <a:endParaRPr lang="en-US" altLang="zh-CN" sz="3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813" y="5072063"/>
            <a:ext cx="7466012" cy="696135"/>
            <a:chOff x="785813" y="5072063"/>
            <a:chExt cx="7466012" cy="696135"/>
          </a:xfrm>
        </p:grpSpPr>
        <p:sp>
          <p:nvSpPr>
            <p:cNvPr id="6" name="矩形 5"/>
            <p:cNvSpPr/>
            <p:nvPr/>
          </p:nvSpPr>
          <p:spPr bwMode="auto">
            <a:xfrm>
              <a:off x="785813" y="5090335"/>
              <a:ext cx="5286375" cy="67786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A50021"/>
                </a:solidFill>
                <a:ea typeface="宋体" pitchFamily="2" charset="-122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 bwMode="auto">
            <a:xfrm>
              <a:off x="5857875" y="5429250"/>
              <a:ext cx="1071563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4"/>
            <p:cNvSpPr txBox="1">
              <a:spLocks noChangeArrowheads="1"/>
            </p:cNvSpPr>
            <p:nvPr/>
          </p:nvSpPr>
          <p:spPr bwMode="auto">
            <a:xfrm>
              <a:off x="7143750" y="5072063"/>
              <a:ext cx="110807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3600">
                  <a:latin typeface="微软雅黑" pitchFamily="34" charset="-122"/>
                  <a:ea typeface="微软雅黑" pitchFamily="34" charset="-122"/>
                </a:rPr>
                <a:t>底部</a:t>
              </a:r>
              <a:endParaRPr lang="en-US" altLang="zh-CN" sz="360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5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常见组成部分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2714625" y="1105114"/>
            <a:ext cx="5929313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rgbClr val="A50021"/>
              </a:solidFill>
              <a:ea typeface="宋体" pitchFamily="2" charset="-122"/>
            </a:endParaRPr>
          </a:p>
        </p:txBody>
      </p:sp>
      <p:sp>
        <p:nvSpPr>
          <p:cNvPr id="14" name="矩形 16"/>
          <p:cNvSpPr>
            <a:spLocks noChangeArrowheads="1"/>
          </p:cNvSpPr>
          <p:nvPr/>
        </p:nvSpPr>
        <p:spPr bwMode="auto">
          <a:xfrm>
            <a:off x="571500" y="1033677"/>
            <a:ext cx="2000250" cy="500062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71500" y="1605177"/>
            <a:ext cx="2000250" cy="107156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71500" y="2748177"/>
            <a:ext cx="2000250" cy="21431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2857500" y="962239"/>
            <a:ext cx="60007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顶部</a:t>
            </a:r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头部</a:t>
            </a:r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 —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网页的脸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含有特征元素，含有能与其他网站相区别的信息！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602252"/>
            <a:ext cx="7681913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31"/>
          <p:cNvGrpSpPr>
            <a:grpSpLocks/>
          </p:cNvGrpSpPr>
          <p:nvPr/>
        </p:nvGrpSpPr>
        <p:grpSpPr bwMode="auto">
          <a:xfrm>
            <a:off x="539750" y="2671977"/>
            <a:ext cx="3386138" cy="1649412"/>
            <a:chOff x="539552" y="2852936"/>
            <a:chExt cx="3386223" cy="1649498"/>
          </a:xfrm>
        </p:grpSpPr>
        <p:sp>
          <p:nvSpPr>
            <p:cNvPr id="20" name="矩形 19"/>
            <p:cNvSpPr/>
            <p:nvPr/>
          </p:nvSpPr>
          <p:spPr bwMode="auto">
            <a:xfrm>
              <a:off x="539552" y="3926142"/>
              <a:ext cx="1439899" cy="576292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A50021"/>
                </a:solidFill>
                <a:ea typeface="宋体" pitchFamily="2" charset="-122"/>
              </a:endParaRPr>
            </a:p>
          </p:txBody>
        </p:sp>
        <p:cxnSp>
          <p:nvCxnSpPr>
            <p:cNvPr id="21" name="直接箭头连接符 20"/>
            <p:cNvCxnSpPr>
              <a:stCxn id="20" idx="0"/>
            </p:cNvCxnSpPr>
            <p:nvPr/>
          </p:nvCxnSpPr>
          <p:spPr bwMode="auto">
            <a:xfrm flipV="1">
              <a:off x="1260295" y="3213317"/>
              <a:ext cx="1871710" cy="71282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TextBox 26"/>
            <p:cNvSpPr txBox="1">
              <a:spLocks noChangeArrowheads="1"/>
            </p:cNvSpPr>
            <p:nvPr/>
          </p:nvSpPr>
          <p:spPr bwMode="auto">
            <a:xfrm>
              <a:off x="3059832" y="2852936"/>
              <a:ext cx="86594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2800">
                  <a:ea typeface="宋体" charset="-122"/>
                </a:rPr>
                <a:t>logo</a:t>
              </a:r>
              <a:endParaRPr lang="zh-CN" altLang="en-US" sz="2800">
                <a:ea typeface="宋体" charset="-122"/>
              </a:endParaRPr>
            </a:p>
          </p:txBody>
        </p:sp>
      </p:grpSp>
      <p:grpSp>
        <p:nvGrpSpPr>
          <p:cNvPr id="23" name="组合 32"/>
          <p:cNvGrpSpPr>
            <a:grpSpLocks/>
          </p:cNvGrpSpPr>
          <p:nvPr/>
        </p:nvGrpSpPr>
        <p:grpSpPr bwMode="auto">
          <a:xfrm>
            <a:off x="2051050" y="2797389"/>
            <a:ext cx="6192838" cy="1530350"/>
            <a:chOff x="2051720" y="2977788"/>
            <a:chExt cx="6192688" cy="1531332"/>
          </a:xfrm>
        </p:grpSpPr>
        <p:cxnSp>
          <p:nvCxnSpPr>
            <p:cNvPr id="24" name="直接箭头连接符 23"/>
            <p:cNvCxnSpPr/>
            <p:nvPr/>
          </p:nvCxnSpPr>
          <p:spPr bwMode="auto">
            <a:xfrm flipV="1">
              <a:off x="4572609" y="3284373"/>
              <a:ext cx="1871618" cy="71324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TextBox 27"/>
            <p:cNvSpPr txBox="1">
              <a:spLocks noChangeArrowheads="1"/>
            </p:cNvSpPr>
            <p:nvPr/>
          </p:nvSpPr>
          <p:spPr bwMode="auto">
            <a:xfrm>
              <a:off x="6444208" y="2977788"/>
              <a:ext cx="12618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zh-CN" altLang="en-US" sz="2800">
                  <a:latin typeface="微软雅黑" pitchFamily="34" charset="-122"/>
                  <a:ea typeface="微软雅黑" pitchFamily="34" charset="-122"/>
                </a:rPr>
                <a:t>导航栏</a:t>
              </a: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2051720" y="4005560"/>
              <a:ext cx="6192688" cy="503560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A50021"/>
                </a:solidFill>
                <a:ea typeface="宋体" pitchFamily="2" charset="-122"/>
              </a:endParaRPr>
            </a:p>
          </p:txBody>
        </p:sp>
      </p:grpSp>
      <p:grpSp>
        <p:nvGrpSpPr>
          <p:cNvPr id="27" name="组合 34"/>
          <p:cNvGrpSpPr>
            <a:grpSpLocks/>
          </p:cNvGrpSpPr>
          <p:nvPr/>
        </p:nvGrpSpPr>
        <p:grpSpPr bwMode="auto">
          <a:xfrm>
            <a:off x="539750" y="4400764"/>
            <a:ext cx="7704138" cy="1674813"/>
            <a:chOff x="539552" y="4581128"/>
            <a:chExt cx="7704856" cy="1675348"/>
          </a:xfrm>
        </p:grpSpPr>
        <p:cxnSp>
          <p:nvCxnSpPr>
            <p:cNvPr id="28" name="直接箭头连接符 27"/>
            <p:cNvCxnSpPr/>
            <p:nvPr/>
          </p:nvCxnSpPr>
          <p:spPr bwMode="auto">
            <a:xfrm>
              <a:off x="2627310" y="5654621"/>
              <a:ext cx="1081188" cy="36683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>
              <a:spLocks noChangeArrowheads="1"/>
            </p:cNvSpPr>
            <p:nvPr/>
          </p:nvSpPr>
          <p:spPr bwMode="auto">
            <a:xfrm>
              <a:off x="3697280" y="5733256"/>
              <a:ext cx="13067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1pPr>
              <a:lvl2pPr marL="742950" indent="-28575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2pPr>
              <a:lvl3pPr marL="11430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3pPr>
              <a:lvl4pPr marL="16002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4pPr>
              <a:lvl5pPr marL="2057400" indent="-228600" eaLnBrk="0" hangingPunct="0">
                <a:defRPr sz="2000">
                  <a:solidFill>
                    <a:srgbClr val="A5002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A5002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zh-CN" sz="2800">
                  <a:ea typeface="宋体" charset="-122"/>
                </a:rPr>
                <a:t>banner</a:t>
              </a:r>
              <a:endParaRPr lang="zh-CN" altLang="en-US" sz="2800">
                <a:ea typeface="宋体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539552" y="4581128"/>
              <a:ext cx="7704856" cy="1079845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solidFill>
                  <a:srgbClr val="A50021"/>
                </a:solidFill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常见组成部分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428750"/>
            <a:ext cx="29527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357688" y="1273175"/>
            <a:ext cx="1416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搜索栏</a:t>
            </a:r>
            <a:endParaRPr lang="en-US" altLang="zh-CN" sz="3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143125"/>
            <a:ext cx="44402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5286375" y="2130425"/>
            <a:ext cx="2646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注册登录入口</a:t>
            </a:r>
            <a:endParaRPr lang="en-US" altLang="zh-CN" sz="3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3000375"/>
            <a:ext cx="4064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5246688" y="3000375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3200">
                <a:latin typeface="微软雅黑" pitchFamily="34" charset="-122"/>
                <a:ea typeface="微软雅黑" pitchFamily="34" charset="-122"/>
              </a:rPr>
              <a:t>辅助栏目</a:t>
            </a:r>
            <a:endParaRPr lang="en-US" altLang="zh-CN" sz="3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472" y="4214818"/>
            <a:ext cx="8001056" cy="10960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680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常见组成部分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514475"/>
            <a:ext cx="57245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000250"/>
            <a:ext cx="5662613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2428875"/>
            <a:ext cx="58864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79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常见组成部分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2714625" y="1062582"/>
            <a:ext cx="5929313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rgbClr val="A50021"/>
              </a:solidFill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571500" y="991145"/>
            <a:ext cx="2000250" cy="500062"/>
          </a:xfrm>
          <a:prstGeom prst="rect">
            <a:avLst/>
          </a:prstGeom>
          <a:solidFill>
            <a:schemeClr val="accent3">
              <a:lumMod val="75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5" name="矩形 9"/>
          <p:cNvSpPr>
            <a:spLocks noChangeArrowheads="1"/>
          </p:cNvSpPr>
          <p:nvPr/>
        </p:nvSpPr>
        <p:spPr bwMode="auto">
          <a:xfrm>
            <a:off x="571500" y="1562645"/>
            <a:ext cx="2000250" cy="1071562"/>
          </a:xfrm>
          <a:prstGeom prst="rect">
            <a:avLst/>
          </a:prstGeom>
          <a:solidFill>
            <a:srgbClr val="FF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71500" y="2705645"/>
            <a:ext cx="2000250" cy="21431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857500" y="919707"/>
            <a:ext cx="600075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2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   —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网页的躯干</a:t>
            </a:r>
            <a:endParaRPr lang="en-US" altLang="zh-CN" sz="240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包含网页需要显示的大部分内容！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30"/>
          <p:cNvGrpSpPr>
            <a:grpSpLocks/>
          </p:cNvGrpSpPr>
          <p:nvPr/>
        </p:nvGrpSpPr>
        <p:grpSpPr bwMode="auto">
          <a:xfrm>
            <a:off x="571500" y="2300832"/>
            <a:ext cx="8001000" cy="3754438"/>
            <a:chOff x="571500" y="2524125"/>
            <a:chExt cx="8001000" cy="3754438"/>
          </a:xfrm>
        </p:grpSpPr>
        <p:grpSp>
          <p:nvGrpSpPr>
            <p:cNvPr id="9" name="组合 24"/>
            <p:cNvGrpSpPr>
              <a:grpSpLocks/>
            </p:cNvGrpSpPr>
            <p:nvPr/>
          </p:nvGrpSpPr>
          <p:grpSpPr bwMode="auto">
            <a:xfrm>
              <a:off x="571500" y="3357563"/>
              <a:ext cx="2786063" cy="1857375"/>
              <a:chOff x="571472" y="3357562"/>
              <a:chExt cx="2786082" cy="1857368"/>
            </a:xfrm>
          </p:grpSpPr>
          <p:pic>
            <p:nvPicPr>
              <p:cNvPr id="28" name="Picture 7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72" y="3357562"/>
                <a:ext cx="1393026" cy="1857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Box 7"/>
              <p:cNvSpPr txBox="1">
                <a:spLocks noChangeArrowheads="1"/>
              </p:cNvSpPr>
              <p:nvPr/>
            </p:nvSpPr>
            <p:spPr bwMode="auto">
              <a:xfrm>
                <a:off x="2146966" y="3429000"/>
                <a:ext cx="12105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内容更新</a:t>
                </a:r>
              </a:p>
            </p:txBody>
          </p:sp>
          <p:sp>
            <p:nvSpPr>
              <p:cNvPr id="30" name="矩形 29"/>
              <p:cNvSpPr/>
              <p:nvPr/>
            </p:nvSpPr>
            <p:spPr bwMode="auto">
              <a:xfrm>
                <a:off x="2214546" y="3857622"/>
                <a:ext cx="1000132" cy="1214433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图片</a:t>
                </a:r>
                <a:endParaRPr lang="en-US" altLang="zh-CN" sz="18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defRPr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文字</a:t>
                </a:r>
                <a:endParaRPr lang="en-US" altLang="zh-CN" sz="18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defRPr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视频</a:t>
                </a:r>
                <a:endParaRPr lang="en-US" altLang="zh-CN" sz="18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defRPr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动画</a:t>
                </a:r>
              </a:p>
            </p:txBody>
          </p:sp>
        </p:grpSp>
        <p:grpSp>
          <p:nvGrpSpPr>
            <p:cNvPr id="10" name="组合 23"/>
            <p:cNvGrpSpPr>
              <a:grpSpLocks/>
            </p:cNvGrpSpPr>
            <p:nvPr/>
          </p:nvGrpSpPr>
          <p:grpSpPr bwMode="auto">
            <a:xfrm>
              <a:off x="2986088" y="2524125"/>
              <a:ext cx="3725862" cy="762000"/>
              <a:chOff x="2986093" y="2524124"/>
              <a:chExt cx="3725189" cy="762000"/>
            </a:xfrm>
          </p:grpSpPr>
          <p:pic>
            <p:nvPicPr>
              <p:cNvPr id="26" name="Picture 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6093" y="2524124"/>
                <a:ext cx="2371725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Box 11"/>
              <p:cNvSpPr txBox="1">
                <a:spLocks noChangeArrowheads="1"/>
              </p:cNvSpPr>
              <p:nvPr/>
            </p:nvSpPr>
            <p:spPr bwMode="auto">
              <a:xfrm>
                <a:off x="5500694" y="2714620"/>
                <a:ext cx="12105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内容搜索</a:t>
                </a:r>
              </a:p>
            </p:txBody>
          </p:sp>
        </p:grpSp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6143625" y="3457575"/>
              <a:ext cx="2411413" cy="714375"/>
              <a:chOff x="6143636" y="3457518"/>
              <a:chExt cx="2412139" cy="714380"/>
            </a:xfrm>
          </p:grpSpPr>
          <p:pic>
            <p:nvPicPr>
              <p:cNvPr id="24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3636" y="3457519"/>
                <a:ext cx="1698254" cy="714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TextBox 12"/>
              <p:cNvSpPr txBox="1">
                <a:spLocks noChangeArrowheads="1"/>
              </p:cNvSpPr>
              <p:nvPr/>
            </p:nvSpPr>
            <p:spPr bwMode="auto">
              <a:xfrm>
                <a:off x="7858148" y="3457518"/>
                <a:ext cx="69762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广告</a:t>
                </a:r>
              </a:p>
            </p:txBody>
          </p:sp>
        </p:grpSp>
        <p:grpSp>
          <p:nvGrpSpPr>
            <p:cNvPr id="12" name="组合 28"/>
            <p:cNvGrpSpPr>
              <a:grpSpLocks/>
            </p:cNvGrpSpPr>
            <p:nvPr/>
          </p:nvGrpSpPr>
          <p:grpSpPr bwMode="auto">
            <a:xfrm>
              <a:off x="3714750" y="4929188"/>
              <a:ext cx="1857375" cy="1349375"/>
              <a:chOff x="3714744" y="4929198"/>
              <a:chExt cx="1857378" cy="1350117"/>
            </a:xfrm>
          </p:grpSpPr>
          <p:pic>
            <p:nvPicPr>
              <p:cNvPr id="22" name="Picture 1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4744" y="4929198"/>
                <a:ext cx="1857378" cy="878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Box 14"/>
              <p:cNvSpPr txBox="1">
                <a:spLocks noChangeArrowheads="1"/>
              </p:cNvSpPr>
              <p:nvPr/>
            </p:nvSpPr>
            <p:spPr bwMode="auto">
              <a:xfrm>
                <a:off x="4000496" y="5879205"/>
                <a:ext cx="12105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快速导航</a:t>
                </a:r>
              </a:p>
            </p:txBody>
          </p:sp>
        </p:grpSp>
        <p:grpSp>
          <p:nvGrpSpPr>
            <p:cNvPr id="13" name="组合 27"/>
            <p:cNvGrpSpPr>
              <a:grpSpLocks/>
            </p:cNvGrpSpPr>
            <p:nvPr/>
          </p:nvGrpSpPr>
          <p:grpSpPr bwMode="auto">
            <a:xfrm>
              <a:off x="571500" y="5357813"/>
              <a:ext cx="2786063" cy="820737"/>
              <a:chOff x="571472" y="5357826"/>
              <a:chExt cx="2786082" cy="821351"/>
            </a:xfrm>
          </p:grpSpPr>
          <p:pic>
            <p:nvPicPr>
              <p:cNvPr id="20" name="Picture 1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72" y="5357826"/>
                <a:ext cx="1443037" cy="821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16"/>
              <p:cNvSpPr txBox="1">
                <a:spLocks noChangeArrowheads="1"/>
              </p:cNvSpPr>
              <p:nvPr/>
            </p:nvSpPr>
            <p:spPr bwMode="auto">
              <a:xfrm>
                <a:off x="2146966" y="5357826"/>
                <a:ext cx="12105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互动栏目</a:t>
                </a:r>
              </a:p>
            </p:txBody>
          </p:sp>
        </p:grpSp>
        <p:grpSp>
          <p:nvGrpSpPr>
            <p:cNvPr id="14" name="组合 25"/>
            <p:cNvGrpSpPr>
              <a:grpSpLocks/>
            </p:cNvGrpSpPr>
            <p:nvPr/>
          </p:nvGrpSpPr>
          <p:grpSpPr bwMode="auto">
            <a:xfrm>
              <a:off x="3714750" y="3429000"/>
              <a:ext cx="1857375" cy="1328738"/>
              <a:chOff x="3714744" y="3429000"/>
              <a:chExt cx="1857388" cy="1328804"/>
            </a:xfrm>
          </p:grpSpPr>
          <p:pic>
            <p:nvPicPr>
              <p:cNvPr id="18" name="Picture 1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4744" y="3429000"/>
                <a:ext cx="1857388" cy="896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20"/>
              <p:cNvSpPr txBox="1">
                <a:spLocks noChangeArrowheads="1"/>
              </p:cNvSpPr>
              <p:nvPr/>
            </p:nvSpPr>
            <p:spPr bwMode="auto">
              <a:xfrm>
                <a:off x="4000496" y="4357694"/>
                <a:ext cx="12105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用户登录</a:t>
                </a:r>
              </a:p>
            </p:txBody>
          </p:sp>
        </p:grpSp>
        <p:grpSp>
          <p:nvGrpSpPr>
            <p:cNvPr id="15" name="组合 29"/>
            <p:cNvGrpSpPr>
              <a:grpSpLocks/>
            </p:cNvGrpSpPr>
            <p:nvPr/>
          </p:nvGrpSpPr>
          <p:grpSpPr bwMode="auto">
            <a:xfrm>
              <a:off x="6161088" y="4826000"/>
              <a:ext cx="2411412" cy="746125"/>
              <a:chOff x="6160389" y="4825655"/>
              <a:chExt cx="2412139" cy="746485"/>
            </a:xfrm>
          </p:grpSpPr>
          <p:pic>
            <p:nvPicPr>
              <p:cNvPr id="16" name="Picture 1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0389" y="4825655"/>
                <a:ext cx="1614490" cy="746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Box 22"/>
              <p:cNvSpPr txBox="1">
                <a:spLocks noChangeArrowheads="1"/>
              </p:cNvSpPr>
              <p:nvPr/>
            </p:nvSpPr>
            <p:spPr bwMode="auto">
              <a:xfrm>
                <a:off x="7874901" y="4857760"/>
                <a:ext cx="69762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其他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680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VI</a:t>
            </a:r>
            <a:r>
              <a:rPr lang="zh-CN" altLang="en-US" sz="2800" dirty="0"/>
              <a:t>系统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755650" y="1215481"/>
            <a:ext cx="7601541" cy="32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2400" b="1" dirty="0"/>
              <a:t>什么是</a:t>
            </a:r>
            <a:r>
              <a:rPr lang="en-US" altLang="zh-CN" sz="2400" b="1" dirty="0"/>
              <a:t>UI</a:t>
            </a:r>
          </a:p>
          <a:p>
            <a:pPr>
              <a:buFontTx/>
              <a:buNone/>
            </a:pPr>
            <a:r>
              <a:rPr lang="zh-CN" altLang="en-US" sz="2400" dirty="0"/>
              <a:t>        </a:t>
            </a:r>
            <a:r>
              <a:rPr lang="en-US" altLang="zh-CN" sz="2000" dirty="0"/>
              <a:t>UI</a:t>
            </a:r>
            <a:r>
              <a:rPr lang="zh-CN" altLang="en-US" sz="2000" dirty="0"/>
              <a:t>即</a:t>
            </a:r>
            <a:r>
              <a:rPr lang="en-US" altLang="zh-CN" sz="2000" dirty="0"/>
              <a:t>User Interface</a:t>
            </a:r>
            <a:r>
              <a:rPr lang="zh-CN" altLang="en-US" sz="2000" dirty="0"/>
              <a:t>（用户界面）的简称。</a:t>
            </a:r>
            <a:r>
              <a:rPr lang="en-US" altLang="zh-CN" sz="2000" dirty="0"/>
              <a:t>UI</a:t>
            </a:r>
            <a:r>
              <a:rPr lang="zh-CN" altLang="en-US" sz="2000" dirty="0"/>
              <a:t>设计则是指对软件的人机交互、操作逻辑、界面美观的整体设计。好的</a:t>
            </a:r>
            <a:r>
              <a:rPr lang="en-US" altLang="zh-CN" sz="2000" dirty="0"/>
              <a:t>UI</a:t>
            </a:r>
            <a:r>
              <a:rPr lang="zh-CN" altLang="en-US" sz="2000" dirty="0"/>
              <a:t>设计不仅是让软件变得有个性有品味，还要让软件的操作变得舒适、简单、自由、充分体现软件的定位和特点。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1000" dirty="0"/>
              <a:t>    </a:t>
            </a:r>
          </a:p>
          <a:p>
            <a:pPr>
              <a:lnSpc>
                <a:spcPct val="110000"/>
              </a:lnSpc>
              <a:buFontTx/>
              <a:buNone/>
            </a:pP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4137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常见组成部分</a:t>
            </a:r>
          </a:p>
        </p:txBody>
      </p:sp>
      <p:pic>
        <p:nvPicPr>
          <p:cNvPr id="31" name="Picture 8" descr="f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43000"/>
            <a:ext cx="4929187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1395413"/>
            <a:ext cx="614362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268413"/>
            <a:ext cx="50625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8" descr="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341438"/>
            <a:ext cx="57086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97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常见组成部分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2714625" y="1285875"/>
            <a:ext cx="5929313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rgbClr val="A50021"/>
              </a:solidFill>
              <a:ea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571500" y="1214438"/>
            <a:ext cx="2000250" cy="500062"/>
          </a:xfrm>
          <a:prstGeom prst="rect">
            <a:avLst/>
          </a:prstGeom>
          <a:solidFill>
            <a:schemeClr val="accent3">
              <a:lumMod val="75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5" name="矩形 9"/>
          <p:cNvSpPr>
            <a:spLocks noChangeArrowheads="1"/>
          </p:cNvSpPr>
          <p:nvPr/>
        </p:nvSpPr>
        <p:spPr bwMode="auto">
          <a:xfrm>
            <a:off x="571500" y="1785938"/>
            <a:ext cx="2000250" cy="1071562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6" name="矩形 10"/>
          <p:cNvSpPr>
            <a:spLocks noChangeArrowheads="1"/>
          </p:cNvSpPr>
          <p:nvPr/>
        </p:nvSpPr>
        <p:spPr bwMode="auto">
          <a:xfrm>
            <a:off x="571500" y="2928938"/>
            <a:ext cx="2000250" cy="214312"/>
          </a:xfrm>
          <a:prstGeom prst="rect">
            <a:avLst/>
          </a:prstGeom>
          <a:solidFill>
            <a:srgbClr val="FF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857500" y="1143000"/>
            <a:ext cx="600075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rgbClr val="A5002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rgbClr val="A5002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rgbClr val="A5002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A5002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底部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 —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网页的脚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包含网页的版权、审批、声明等信息及辅助栏目！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933825"/>
            <a:ext cx="7921625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27"/>
          <p:cNvGrpSpPr>
            <a:grpSpLocks/>
          </p:cNvGrpSpPr>
          <p:nvPr/>
        </p:nvGrpSpPr>
        <p:grpSpPr bwMode="auto">
          <a:xfrm>
            <a:off x="684213" y="3003550"/>
            <a:ext cx="7775575" cy="1433513"/>
            <a:chOff x="684213" y="3003549"/>
            <a:chExt cx="7775575" cy="1433514"/>
          </a:xfrm>
        </p:grpSpPr>
        <p:sp>
          <p:nvSpPr>
            <p:cNvPr id="10" name="矩形 10"/>
            <p:cNvSpPr>
              <a:spLocks noChangeArrowheads="1"/>
            </p:cNvSpPr>
            <p:nvPr/>
          </p:nvSpPr>
          <p:spPr bwMode="auto">
            <a:xfrm>
              <a:off x="684213" y="4076700"/>
              <a:ext cx="7775575" cy="360363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charset="-122"/>
              </a:endParaRPr>
            </a:p>
          </p:txBody>
        </p:sp>
        <p:grpSp>
          <p:nvGrpSpPr>
            <p:cNvPr id="11" name="组合 31"/>
            <p:cNvGrpSpPr>
              <a:grpSpLocks/>
            </p:cNvGrpSpPr>
            <p:nvPr/>
          </p:nvGrpSpPr>
          <p:grpSpPr bwMode="auto">
            <a:xfrm>
              <a:off x="1475656" y="3003549"/>
              <a:ext cx="3205882" cy="1217538"/>
              <a:chOff x="1475443" y="2852936"/>
              <a:chExt cx="3205387" cy="1217602"/>
            </a:xfrm>
          </p:grpSpPr>
          <p:cxnSp>
            <p:nvCxnSpPr>
              <p:cNvPr id="12" name="直接箭头连接符 11"/>
              <p:cNvCxnSpPr/>
              <p:nvPr/>
            </p:nvCxnSpPr>
            <p:spPr bwMode="auto">
              <a:xfrm flipV="1">
                <a:off x="1476162" y="3213318"/>
                <a:ext cx="1655507" cy="857296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3" name="TextBox 26"/>
              <p:cNvSpPr txBox="1">
                <a:spLocks noChangeArrowheads="1"/>
              </p:cNvSpPr>
              <p:nvPr/>
            </p:nvSpPr>
            <p:spPr bwMode="auto">
              <a:xfrm>
                <a:off x="3059832" y="2852936"/>
                <a:ext cx="1620998" cy="523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zh-CN" altLang="en-US" sz="2800">
                    <a:latin typeface="微软雅黑" pitchFamily="34" charset="-122"/>
                    <a:ea typeface="微软雅黑" pitchFamily="34" charset="-122"/>
                  </a:rPr>
                  <a:t>辅助栏目</a:t>
                </a:r>
              </a:p>
            </p:txBody>
          </p:sp>
        </p:grpSp>
      </p:grpSp>
      <p:grpSp>
        <p:nvGrpSpPr>
          <p:cNvPr id="14" name="组合 28"/>
          <p:cNvGrpSpPr>
            <a:grpSpLocks/>
          </p:cNvGrpSpPr>
          <p:nvPr/>
        </p:nvGrpSpPr>
        <p:grpSpPr bwMode="auto">
          <a:xfrm>
            <a:off x="1187450" y="3429000"/>
            <a:ext cx="6624638" cy="1295400"/>
            <a:chOff x="1187624" y="3429000"/>
            <a:chExt cx="6624736" cy="1296144"/>
          </a:xfrm>
        </p:grpSpPr>
        <p:sp>
          <p:nvSpPr>
            <p:cNvPr id="15" name="矩形 10"/>
            <p:cNvSpPr>
              <a:spLocks noChangeArrowheads="1"/>
            </p:cNvSpPr>
            <p:nvPr/>
          </p:nvSpPr>
          <p:spPr bwMode="auto">
            <a:xfrm>
              <a:off x="1187624" y="4473857"/>
              <a:ext cx="6624736" cy="25128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charset="-122"/>
              </a:endParaRPr>
            </a:p>
          </p:txBody>
        </p:sp>
        <p:grpSp>
          <p:nvGrpSpPr>
            <p:cNvPr id="16" name="组合 31"/>
            <p:cNvGrpSpPr>
              <a:grpSpLocks/>
            </p:cNvGrpSpPr>
            <p:nvPr/>
          </p:nvGrpSpPr>
          <p:grpSpPr bwMode="auto">
            <a:xfrm>
              <a:off x="5148064" y="3429000"/>
              <a:ext cx="2414594" cy="1152127"/>
              <a:chOff x="1548283" y="2852936"/>
              <a:chExt cx="2414220" cy="1152187"/>
            </a:xfrm>
          </p:grpSpPr>
          <p:cxnSp>
            <p:nvCxnSpPr>
              <p:cNvPr id="17" name="直接箭头连接符 16"/>
              <p:cNvCxnSpPr/>
              <p:nvPr/>
            </p:nvCxnSpPr>
            <p:spPr bwMode="auto">
              <a:xfrm flipV="1">
                <a:off x="1548715" y="3213525"/>
                <a:ext cx="1584103" cy="7910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8" name="TextBox 26"/>
              <p:cNvSpPr txBox="1">
                <a:spLocks noChangeArrowheads="1"/>
              </p:cNvSpPr>
              <p:nvPr/>
            </p:nvSpPr>
            <p:spPr bwMode="auto">
              <a:xfrm>
                <a:off x="3059832" y="2852936"/>
                <a:ext cx="902671" cy="523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zh-CN" altLang="en-US" sz="2800">
                    <a:latin typeface="微软雅黑" pitchFamily="34" charset="-122"/>
                    <a:ea typeface="微软雅黑" pitchFamily="34" charset="-122"/>
                  </a:rPr>
                  <a:t>版权</a:t>
                </a:r>
              </a:p>
            </p:txBody>
          </p:sp>
        </p:grpSp>
      </p:grpSp>
      <p:grpSp>
        <p:nvGrpSpPr>
          <p:cNvPr id="19" name="组合 29"/>
          <p:cNvGrpSpPr>
            <a:grpSpLocks/>
          </p:cNvGrpSpPr>
          <p:nvPr/>
        </p:nvGrpSpPr>
        <p:grpSpPr bwMode="auto">
          <a:xfrm>
            <a:off x="908050" y="4797425"/>
            <a:ext cx="7119938" cy="1243013"/>
            <a:chOff x="908621" y="4796829"/>
            <a:chExt cx="7119763" cy="1243882"/>
          </a:xfrm>
        </p:grpSpPr>
        <p:sp>
          <p:nvSpPr>
            <p:cNvPr id="20" name="矩形 10"/>
            <p:cNvSpPr>
              <a:spLocks noChangeArrowheads="1"/>
            </p:cNvSpPr>
            <p:nvPr/>
          </p:nvSpPr>
          <p:spPr bwMode="auto">
            <a:xfrm>
              <a:off x="908621" y="4796829"/>
              <a:ext cx="7119763" cy="216347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charset="-122"/>
              </a:endParaRPr>
            </a:p>
          </p:txBody>
        </p:sp>
        <p:grpSp>
          <p:nvGrpSpPr>
            <p:cNvPr id="21" name="组合 31"/>
            <p:cNvGrpSpPr>
              <a:grpSpLocks/>
            </p:cNvGrpSpPr>
            <p:nvPr/>
          </p:nvGrpSpPr>
          <p:grpSpPr bwMode="auto">
            <a:xfrm>
              <a:off x="2627842" y="4933422"/>
              <a:ext cx="2702930" cy="1107289"/>
              <a:chOff x="1260353" y="3925366"/>
              <a:chExt cx="2702512" cy="1107347"/>
            </a:xfrm>
          </p:grpSpPr>
          <p:cxnSp>
            <p:nvCxnSpPr>
              <p:cNvPr id="22" name="直接箭头连接符 21"/>
              <p:cNvCxnSpPr/>
              <p:nvPr/>
            </p:nvCxnSpPr>
            <p:spPr bwMode="auto">
              <a:xfrm>
                <a:off x="1260353" y="3925393"/>
                <a:ext cx="1728477" cy="727622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3" name="TextBox 26"/>
              <p:cNvSpPr txBox="1">
                <a:spLocks noChangeArrowheads="1"/>
              </p:cNvSpPr>
              <p:nvPr/>
            </p:nvSpPr>
            <p:spPr bwMode="auto">
              <a:xfrm>
                <a:off x="3060216" y="4509208"/>
                <a:ext cx="902649" cy="523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000">
                    <a:solidFill>
                      <a:srgbClr val="A5002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A5002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zh-CN" altLang="en-US" sz="2800">
                    <a:latin typeface="微软雅黑" pitchFamily="34" charset="-122"/>
                    <a:ea typeface="微软雅黑" pitchFamily="34" charset="-122"/>
                  </a:rPr>
                  <a:t>其他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680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常见组成部分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285875"/>
            <a:ext cx="6172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428875"/>
            <a:ext cx="8486775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3357563"/>
            <a:ext cx="6429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4286250"/>
            <a:ext cx="62865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5286375"/>
            <a:ext cx="58102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07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页面布局</a:t>
            </a: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684815" y="3010770"/>
            <a:ext cx="3227979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、确定栏目内容！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657" y="1143000"/>
            <a:ext cx="4804212" cy="4898244"/>
          </a:xfrm>
          <a:prstGeom prst="ellipse">
            <a:avLst/>
          </a:prstGeom>
          <a:ln w="63500" cap="rnd">
            <a:solidFill>
              <a:schemeClr val="accent5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3"/>
          <p:cNvSpPr txBox="1">
            <a:spLocks/>
          </p:cNvSpPr>
          <p:nvPr/>
        </p:nvSpPr>
        <p:spPr>
          <a:xfrm>
            <a:off x="912152" y="1395763"/>
            <a:ext cx="2245721" cy="443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zh-CN" altLang="en-US" sz="3200" b="1" dirty="0"/>
              <a:t>页面布局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707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页面布局</a:t>
            </a:r>
          </a:p>
        </p:txBody>
      </p:sp>
      <p:sp>
        <p:nvSpPr>
          <p:cNvPr id="3" name="矩形 13"/>
          <p:cNvSpPr>
            <a:spLocks noChangeArrowheads="1"/>
          </p:cNvSpPr>
          <p:nvPr/>
        </p:nvSpPr>
        <p:spPr bwMode="auto">
          <a:xfrm>
            <a:off x="868555" y="868809"/>
            <a:ext cx="29083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、确定栏目形式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47" y="1745738"/>
            <a:ext cx="18383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72" y="1752898"/>
            <a:ext cx="44545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47" y="3421361"/>
            <a:ext cx="28098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85" y="3421361"/>
            <a:ext cx="35528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85" y="1764011"/>
            <a:ext cx="8191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07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页面布局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987989" y="1808623"/>
            <a:ext cx="6956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用户浏览网页的</a:t>
            </a:r>
            <a:r>
              <a:rPr lang="zh-CN" altLang="en-US" sz="3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视觉路线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是怎样的？</a:t>
            </a:r>
          </a:p>
        </p:txBody>
      </p:sp>
      <p:sp>
        <p:nvSpPr>
          <p:cNvPr id="10" name="矩形 9"/>
          <p:cNvSpPr/>
          <p:nvPr/>
        </p:nvSpPr>
        <p:spPr>
          <a:xfrm>
            <a:off x="1690926" y="2621670"/>
            <a:ext cx="5691188" cy="28622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br>
              <a:rPr lang="en-US" altLang="zh-CN" dirty="0">
                <a:latin typeface="Arial" pitchFamily="34" charset="0"/>
                <a:ea typeface="宋体" pitchFamily="2" charset="-122"/>
              </a:rPr>
            </a:b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宋体" pitchFamily="2" charset="-122"/>
              </a:rPr>
              <a:t>(→_→)   (↑ _ ↑)   (←_←)   (↓ _ ↓)</a:t>
            </a:r>
            <a:b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宋体" pitchFamily="2" charset="-122"/>
              </a:rPr>
            </a:b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宋体" pitchFamily="2" charset="-122"/>
              </a:rPr>
              <a:t>(→_→)   (↑ _ ↑)   (←_←)  (←_←)</a:t>
            </a:r>
            <a:b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宋体" pitchFamily="2" charset="-122"/>
              </a:rPr>
            </a:b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宋体" pitchFamily="2" charset="-122"/>
              </a:rPr>
              <a:t>(↑ _ ↑)   (→_→)   (↑ _ ↑)   (←_←)</a:t>
            </a:r>
            <a:b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宋体" pitchFamily="2" charset="-122"/>
              </a:rPr>
            </a:b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3"/>
          <p:cNvSpPr>
            <a:spLocks noChangeArrowheads="1"/>
          </p:cNvSpPr>
          <p:nvPr/>
        </p:nvSpPr>
        <p:spPr bwMode="auto">
          <a:xfrm>
            <a:off x="889821" y="868809"/>
            <a:ext cx="290816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、页面内容摆放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04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页面布局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908050"/>
            <a:ext cx="5330825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04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页面布局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0" y="1052513"/>
            <a:ext cx="7491413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2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页面布局</a:t>
            </a:r>
          </a:p>
        </p:txBody>
      </p:sp>
      <p:pic>
        <p:nvPicPr>
          <p:cNvPr id="4" name="图片 3" descr="未标题-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25" y="1484313"/>
            <a:ext cx="5691188" cy="4060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2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页面布局</a:t>
            </a:r>
          </a:p>
        </p:txBody>
      </p:sp>
      <p:pic>
        <p:nvPicPr>
          <p:cNvPr id="5" name="图片 4" descr="个人中心首页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58763"/>
            <a:ext cx="6627812" cy="607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93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UI</a:t>
            </a:r>
            <a:r>
              <a:rPr lang="zh-CN" altLang="en-US" sz="2800" dirty="0"/>
              <a:t>基础知识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85863" y="1800905"/>
            <a:ext cx="1493837" cy="4064000"/>
            <a:chOff x="3077549" y="0"/>
            <a:chExt cx="1493490" cy="4063999"/>
          </a:xfrm>
        </p:grpSpPr>
        <p:sp>
          <p:nvSpPr>
            <p:cNvPr id="6" name="AutoShape 10"/>
            <p:cNvSpPr>
              <a:spLocks noChangeArrowheads="1"/>
            </p:cNvSpPr>
            <p:nvPr/>
          </p:nvSpPr>
          <p:spPr bwMode="auto">
            <a:xfrm>
              <a:off x="3077549" y="0"/>
              <a:ext cx="1493490" cy="4063999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28839D"/>
                </a:gs>
                <a:gs pos="79999">
                  <a:srgbClr val="35ABCE"/>
                </a:gs>
                <a:gs pos="100000">
                  <a:srgbClr val="32AED2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077549" y="1625600"/>
              <a:ext cx="1493490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98704" tIns="298704" rIns="298704" bIns="298704" anchor="ctr"/>
            <a:lstStyle/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基础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3147638" y="243840"/>
              <a:ext cx="1353312" cy="1353312"/>
            </a:xfrm>
            <a:prstGeom prst="ellipse">
              <a:avLst/>
            </a:prstGeom>
            <a:solidFill>
              <a:srgbClr val="BDD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组合 25"/>
          <p:cNvGrpSpPr>
            <a:grpSpLocks/>
          </p:cNvGrpSpPr>
          <p:nvPr/>
        </p:nvGrpSpPr>
        <p:grpSpPr bwMode="auto">
          <a:xfrm>
            <a:off x="2554288" y="919843"/>
            <a:ext cx="4106862" cy="2881312"/>
            <a:chOff x="2483043" y="547680"/>
            <a:chExt cx="4105881" cy="2881320"/>
          </a:xfrm>
        </p:grpSpPr>
        <p:sp>
          <p:nvSpPr>
            <p:cNvPr id="10" name="圆角矩形 9"/>
            <p:cNvSpPr/>
            <p:nvPr/>
          </p:nvSpPr>
          <p:spPr>
            <a:xfrm>
              <a:off x="3924149" y="547680"/>
              <a:ext cx="2664775" cy="122396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dirty="0">
                  <a:latin typeface="微软雅黑" pitchFamily="34" charset="-122"/>
                  <a:ea typeface="微软雅黑" pitchFamily="34" charset="-122"/>
                </a:rPr>
                <a:t>VI</a:t>
              </a:r>
              <a:endParaRPr lang="zh-CN" altLang="en-US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" name="直接箭头连接符 10"/>
            <p:cNvCxnSpPr>
              <a:endCxn id="10" idx="1"/>
            </p:cNvCxnSpPr>
            <p:nvPr/>
          </p:nvCxnSpPr>
          <p:spPr>
            <a:xfrm flipV="1">
              <a:off x="2483043" y="1160457"/>
              <a:ext cx="1441106" cy="226854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组合 26"/>
          <p:cNvGrpSpPr>
            <a:grpSpLocks/>
          </p:cNvGrpSpPr>
          <p:nvPr/>
        </p:nvGrpSpPr>
        <p:grpSpPr bwMode="auto">
          <a:xfrm>
            <a:off x="2554288" y="2793093"/>
            <a:ext cx="4106862" cy="1223962"/>
            <a:chOff x="2483043" y="2420538"/>
            <a:chExt cx="4105881" cy="1224561"/>
          </a:xfrm>
        </p:grpSpPr>
        <p:sp>
          <p:nvSpPr>
            <p:cNvPr id="13" name="圆角矩形 12"/>
            <p:cNvSpPr/>
            <p:nvPr/>
          </p:nvSpPr>
          <p:spPr>
            <a:xfrm>
              <a:off x="3924149" y="2420538"/>
              <a:ext cx="2664775" cy="12245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尺寸</a:t>
              </a:r>
            </a:p>
          </p:txBody>
        </p:sp>
        <p:cxnSp>
          <p:nvCxnSpPr>
            <p:cNvPr id="14" name="直接箭头连接符 13"/>
            <p:cNvCxnSpPr>
              <a:endCxn id="13" idx="1"/>
            </p:cNvCxnSpPr>
            <p:nvPr/>
          </p:nvCxnSpPr>
          <p:spPr>
            <a:xfrm flipV="1">
              <a:off x="2483043" y="3033613"/>
              <a:ext cx="1441106" cy="39548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" name="组合 27"/>
          <p:cNvGrpSpPr>
            <a:grpSpLocks/>
          </p:cNvGrpSpPr>
          <p:nvPr/>
        </p:nvGrpSpPr>
        <p:grpSpPr bwMode="auto">
          <a:xfrm>
            <a:off x="2554288" y="3801155"/>
            <a:ext cx="4106862" cy="2089150"/>
            <a:chOff x="2483043" y="3429000"/>
            <a:chExt cx="4105881" cy="2088957"/>
          </a:xfrm>
        </p:grpSpPr>
        <p:sp>
          <p:nvSpPr>
            <p:cNvPr id="16" name="圆角矩形 15"/>
            <p:cNvSpPr/>
            <p:nvPr/>
          </p:nvSpPr>
          <p:spPr>
            <a:xfrm>
              <a:off x="3924149" y="4294108"/>
              <a:ext cx="2664775" cy="122384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图片</a:t>
              </a:r>
            </a:p>
          </p:txBody>
        </p:sp>
        <p:cxnSp>
          <p:nvCxnSpPr>
            <p:cNvPr id="17" name="直接箭头连接符 16"/>
            <p:cNvCxnSpPr>
              <a:endCxn id="16" idx="1"/>
            </p:cNvCxnSpPr>
            <p:nvPr/>
          </p:nvCxnSpPr>
          <p:spPr>
            <a:xfrm>
              <a:off x="2483043" y="3429000"/>
              <a:ext cx="1441106" cy="147623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416" y="2000330"/>
            <a:ext cx="1580705" cy="14339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120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3603" y="199973"/>
            <a:ext cx="7886700" cy="625451"/>
          </a:xfrm>
        </p:spPr>
        <p:txBody>
          <a:bodyPr/>
          <a:lstStyle/>
          <a:p>
            <a:r>
              <a:rPr lang="zh-CN" altLang="en-US" sz="2800" dirty="0"/>
              <a:t>页面布局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819746"/>
            <a:ext cx="72850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819746"/>
            <a:ext cx="84963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832446"/>
            <a:ext cx="7820025" cy="517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819746"/>
            <a:ext cx="8499475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21155"/>
            <a:ext cx="6581775" cy="619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819746"/>
            <a:ext cx="7564437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89256"/>
            <a:ext cx="5922962" cy="625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67990"/>
            <a:ext cx="8139112" cy="627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01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2708672" cy="6858000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3997" y="1532003"/>
            <a:ext cx="11966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880272" y="2762260"/>
            <a:ext cx="349016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等腰三角形 30"/>
          <p:cNvSpPr/>
          <p:nvPr/>
        </p:nvSpPr>
        <p:spPr>
          <a:xfrm rot="5400000" flipH="1">
            <a:off x="3281776" y="1498325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18"/>
          <p:cNvSpPr txBox="1"/>
          <p:nvPr/>
        </p:nvSpPr>
        <p:spPr>
          <a:xfrm>
            <a:off x="3588583" y="1085640"/>
            <a:ext cx="50450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基础知识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网页的常见版式、色彩基础及风格</a:t>
            </a: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网页常见组成部分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可用性设计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 flipH="1">
            <a:off x="3292409" y="2237545"/>
            <a:ext cx="222454" cy="145232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5400000" flipH="1">
            <a:off x="3281776" y="2976765"/>
            <a:ext cx="222454" cy="145232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5400000" flipH="1">
            <a:off x="3281776" y="3694719"/>
            <a:ext cx="222454" cy="145232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 flipH="1">
            <a:off x="3285314" y="4394039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5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可用性设计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85863" y="1800905"/>
            <a:ext cx="1493837" cy="4064000"/>
            <a:chOff x="3077549" y="0"/>
            <a:chExt cx="1493490" cy="4063999"/>
          </a:xfrm>
        </p:grpSpPr>
        <p:sp>
          <p:nvSpPr>
            <p:cNvPr id="6" name="AutoShape 10"/>
            <p:cNvSpPr>
              <a:spLocks noChangeArrowheads="1"/>
            </p:cNvSpPr>
            <p:nvPr/>
          </p:nvSpPr>
          <p:spPr bwMode="auto">
            <a:xfrm>
              <a:off x="3077549" y="0"/>
              <a:ext cx="1493490" cy="4063999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28839D"/>
                </a:gs>
                <a:gs pos="79999">
                  <a:srgbClr val="35ABCE"/>
                </a:gs>
                <a:gs pos="100000">
                  <a:srgbClr val="32AED2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077549" y="1625600"/>
              <a:ext cx="1493490" cy="16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98704" tIns="298704" rIns="298704" bIns="298704" anchor="ctr"/>
            <a:lstStyle/>
            <a:p>
              <a:pPr algn="ctr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8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交互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3147638" y="243840"/>
              <a:ext cx="1353312" cy="1353312"/>
            </a:xfrm>
            <a:prstGeom prst="ellipse">
              <a:avLst/>
            </a:prstGeom>
            <a:solidFill>
              <a:srgbClr val="BDD6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组合 25"/>
          <p:cNvGrpSpPr>
            <a:grpSpLocks/>
          </p:cNvGrpSpPr>
          <p:nvPr/>
        </p:nvGrpSpPr>
        <p:grpSpPr bwMode="auto">
          <a:xfrm>
            <a:off x="2554288" y="919843"/>
            <a:ext cx="4106862" cy="2881312"/>
            <a:chOff x="2483043" y="547680"/>
            <a:chExt cx="4105881" cy="2881320"/>
          </a:xfrm>
        </p:grpSpPr>
        <p:sp>
          <p:nvSpPr>
            <p:cNvPr id="10" name="圆角矩形 9"/>
            <p:cNvSpPr/>
            <p:nvPr/>
          </p:nvSpPr>
          <p:spPr>
            <a:xfrm>
              <a:off x="3924149" y="547680"/>
              <a:ext cx="2664775" cy="122396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统一</a:t>
              </a:r>
            </a:p>
          </p:txBody>
        </p:sp>
        <p:cxnSp>
          <p:nvCxnSpPr>
            <p:cNvPr id="11" name="直接箭头连接符 10"/>
            <p:cNvCxnSpPr>
              <a:endCxn id="10" idx="1"/>
            </p:cNvCxnSpPr>
            <p:nvPr/>
          </p:nvCxnSpPr>
          <p:spPr>
            <a:xfrm flipV="1">
              <a:off x="2483043" y="1160457"/>
              <a:ext cx="1441106" cy="226854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组合 26"/>
          <p:cNvGrpSpPr>
            <a:grpSpLocks/>
          </p:cNvGrpSpPr>
          <p:nvPr/>
        </p:nvGrpSpPr>
        <p:grpSpPr bwMode="auto">
          <a:xfrm>
            <a:off x="2554288" y="2793093"/>
            <a:ext cx="4106862" cy="1223962"/>
            <a:chOff x="2483043" y="2420538"/>
            <a:chExt cx="4105881" cy="1224561"/>
          </a:xfrm>
        </p:grpSpPr>
        <p:sp>
          <p:nvSpPr>
            <p:cNvPr id="13" name="圆角矩形 12"/>
            <p:cNvSpPr/>
            <p:nvPr/>
          </p:nvSpPr>
          <p:spPr>
            <a:xfrm>
              <a:off x="3924149" y="2420538"/>
              <a:ext cx="2664775" cy="12245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醒目</a:t>
              </a:r>
            </a:p>
          </p:txBody>
        </p:sp>
        <p:cxnSp>
          <p:nvCxnSpPr>
            <p:cNvPr id="14" name="直接箭头连接符 13"/>
            <p:cNvCxnSpPr>
              <a:endCxn id="13" idx="1"/>
            </p:cNvCxnSpPr>
            <p:nvPr/>
          </p:nvCxnSpPr>
          <p:spPr>
            <a:xfrm flipV="1">
              <a:off x="2483043" y="3033613"/>
              <a:ext cx="1441106" cy="39548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" name="组合 27"/>
          <p:cNvGrpSpPr>
            <a:grpSpLocks/>
          </p:cNvGrpSpPr>
          <p:nvPr/>
        </p:nvGrpSpPr>
        <p:grpSpPr bwMode="auto">
          <a:xfrm>
            <a:off x="2554288" y="3801155"/>
            <a:ext cx="4106862" cy="2089150"/>
            <a:chOff x="2483043" y="3429000"/>
            <a:chExt cx="4105881" cy="2088957"/>
          </a:xfrm>
        </p:grpSpPr>
        <p:sp>
          <p:nvSpPr>
            <p:cNvPr id="16" name="圆角矩形 15"/>
            <p:cNvSpPr/>
            <p:nvPr/>
          </p:nvSpPr>
          <p:spPr>
            <a:xfrm>
              <a:off x="3924149" y="4294108"/>
              <a:ext cx="2664775" cy="122384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便利</a:t>
              </a:r>
            </a:p>
          </p:txBody>
        </p:sp>
        <p:cxnSp>
          <p:nvCxnSpPr>
            <p:cNvPr id="17" name="直接箭头连接符 16"/>
            <p:cNvCxnSpPr>
              <a:endCxn id="16" idx="1"/>
            </p:cNvCxnSpPr>
            <p:nvPr/>
          </p:nvCxnSpPr>
          <p:spPr>
            <a:xfrm>
              <a:off x="2483043" y="3429000"/>
              <a:ext cx="1441106" cy="147623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416" y="2000330"/>
            <a:ext cx="1580705" cy="14339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30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统一</a:t>
            </a: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576373" y="828080"/>
            <a:ext cx="19046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、风格统一</a:t>
            </a:r>
            <a:endParaRPr lang="zh-CN" alt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700" y="1344250"/>
            <a:ext cx="6330950" cy="4143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7150" y="1993537"/>
            <a:ext cx="6126163" cy="3960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95513" y="2722200"/>
            <a:ext cx="6581775" cy="3521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87725" y="1637937"/>
            <a:ext cx="5434013" cy="4605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71713" y="2368187"/>
            <a:ext cx="4600575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64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统一</a:t>
            </a: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510401"/>
            <a:ext cx="8440737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2"/>
          <p:cNvSpPr>
            <a:spLocks noChangeArrowheads="1"/>
          </p:cNvSpPr>
          <p:nvPr/>
        </p:nvSpPr>
        <p:spPr bwMode="auto">
          <a:xfrm>
            <a:off x="682625" y="859038"/>
            <a:ext cx="19046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、导航统一</a:t>
            </a:r>
            <a:endParaRPr lang="zh-CN" altLang="en-US" sz="24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357876"/>
            <a:ext cx="8318500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302564"/>
            <a:ext cx="8599487" cy="213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194739"/>
            <a:ext cx="85725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统一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82625" y="816506"/>
            <a:ext cx="19046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、操作统一</a:t>
            </a:r>
            <a:endParaRPr lang="zh-CN" altLang="en-US" sz="2400" dirty="0"/>
          </a:p>
        </p:txBody>
      </p:sp>
      <p:pic>
        <p:nvPicPr>
          <p:cNvPr id="4" name="图片 3" descr="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3" y="2049021"/>
            <a:ext cx="4981575" cy="406717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5" name="图片 4" descr="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5" y="1123950"/>
            <a:ext cx="3276600" cy="210502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6" name="图片 5" descr="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63" y="1123950"/>
            <a:ext cx="3457575" cy="499427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431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醒目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447828" y="918683"/>
            <a:ext cx="3241675" cy="431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altLang="zh-CN" sz="2400" kern="0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1</a:t>
            </a:r>
            <a:r>
              <a:rPr lang="zh-CN" altLang="en-US" sz="2400" kern="0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、文字醒目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30" y="783926"/>
            <a:ext cx="5397500" cy="545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>
          <a:xfrm>
            <a:off x="3797255" y="2728613"/>
            <a:ext cx="1512887" cy="2873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147967" y="3160413"/>
            <a:ext cx="936625" cy="2889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886405" y="3160413"/>
            <a:ext cx="1439862" cy="2889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49780" y="3160413"/>
            <a:ext cx="576262" cy="2889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31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醒目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82625" y="731442"/>
            <a:ext cx="1289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、信息</a:t>
            </a:r>
            <a:endParaRPr lang="zh-CN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625" y="1135063"/>
            <a:ext cx="2665413" cy="5246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6813" y="2908300"/>
            <a:ext cx="4038600" cy="210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6813" y="1123950"/>
            <a:ext cx="4838700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554288" y="1555750"/>
            <a:ext cx="720725" cy="4754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706813" y="1916113"/>
            <a:ext cx="4827587" cy="5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29350" y="2997200"/>
            <a:ext cx="1368425" cy="792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31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醒目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80598" y="827139"/>
            <a:ext cx="1289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、功能</a:t>
            </a:r>
            <a:endParaRPr lang="zh-CN" altLang="en-US" sz="24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1420268"/>
            <a:ext cx="8410575" cy="790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163" y="2416175"/>
            <a:ext cx="6681787" cy="3462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431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便利</a:t>
            </a:r>
          </a:p>
        </p:txBody>
      </p:sp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503024" y="1147763"/>
            <a:ext cx="1439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、导航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55" y="699031"/>
            <a:ext cx="670560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31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VI</a:t>
            </a:r>
            <a:r>
              <a:rPr lang="zh-CN" altLang="en-US" sz="2800" dirty="0"/>
              <a:t>系统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755650" y="992188"/>
            <a:ext cx="7601541" cy="32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/>
              <a:t>VI</a:t>
            </a:r>
            <a:r>
              <a:rPr lang="zh-CN" altLang="en-US" sz="2400" b="1" dirty="0"/>
              <a:t>系统</a:t>
            </a:r>
          </a:p>
          <a:p>
            <a:pPr>
              <a:buFontTx/>
              <a:buNone/>
            </a:pPr>
            <a:r>
              <a:rPr lang="zh-CN" altLang="en-US" sz="2400" dirty="0"/>
              <a:t>        </a:t>
            </a:r>
            <a:r>
              <a:rPr lang="en-US" altLang="zh-CN" sz="2000" dirty="0"/>
              <a:t>VI</a:t>
            </a:r>
            <a:r>
              <a:rPr lang="zh-CN" altLang="en-US" sz="2000" dirty="0"/>
              <a:t>全称</a:t>
            </a:r>
            <a:r>
              <a:rPr lang="en-US" altLang="zh-CN" sz="2000" dirty="0"/>
              <a:t>Visual Identity, </a:t>
            </a:r>
            <a:r>
              <a:rPr lang="zh-CN" altLang="en-US" sz="2000" dirty="0"/>
              <a:t>即企业视觉识别系统，是企业文化宣传的重要组成部分。企业用于在各种急速膨胀的媒体、多种的传播途径，大量繁杂的信息中凸显个性和身份，用以区别其他企业的视觉方面的识别系统。 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1000" dirty="0"/>
              <a:t>    </a:t>
            </a:r>
          </a:p>
          <a:p>
            <a:pPr>
              <a:lnSpc>
                <a:spcPct val="110000"/>
              </a:lnSpc>
              <a:buFontTx/>
              <a:buNone/>
            </a:pPr>
            <a:endParaRPr lang="zh-CN" alt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796893"/>
            <a:ext cx="77343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708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便利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39226" y="927236"/>
            <a:ext cx="1439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、搜索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725" y="1833368"/>
            <a:ext cx="8032750" cy="1225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725" y="3505731"/>
            <a:ext cx="8139113" cy="12715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7453313" y="2503921"/>
            <a:ext cx="1008062" cy="503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7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便利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49902" y="880992"/>
            <a:ext cx="1439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、文字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894" y="979488"/>
            <a:ext cx="7234237" cy="511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549144" y="4149725"/>
            <a:ext cx="2736850" cy="158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85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便利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9859" y="773974"/>
            <a:ext cx="36020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、指示标与面包屑</a:t>
            </a:r>
          </a:p>
        </p:txBody>
      </p:sp>
      <p:grpSp>
        <p:nvGrpSpPr>
          <p:cNvPr id="7" name="组合 11"/>
          <p:cNvGrpSpPr>
            <a:grpSpLocks/>
          </p:cNvGrpSpPr>
          <p:nvPr/>
        </p:nvGrpSpPr>
        <p:grpSpPr bwMode="auto">
          <a:xfrm>
            <a:off x="609600" y="3914412"/>
            <a:ext cx="7132638" cy="2257425"/>
            <a:chOff x="610185" y="3766057"/>
            <a:chExt cx="7131267" cy="225613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85" y="3766057"/>
              <a:ext cx="7131267" cy="2256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681609" y="5543038"/>
              <a:ext cx="5763104" cy="4077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72812"/>
            <a:ext cx="2449513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328375"/>
            <a:ext cx="54737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890475"/>
            <a:ext cx="3962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12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便利</a:t>
            </a: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449859" y="746475"/>
            <a:ext cx="1439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、反馈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5788" y="1294078"/>
            <a:ext cx="4838700" cy="2476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5788" y="4175391"/>
            <a:ext cx="3467100" cy="1238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5788" y="1294078"/>
            <a:ext cx="6057900" cy="4210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85300" y="3815028"/>
            <a:ext cx="4248150" cy="2257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01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便利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39226" y="937869"/>
            <a:ext cx="189994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、控件</a:t>
            </a:r>
          </a:p>
        </p:txBody>
      </p:sp>
      <p:grpSp>
        <p:nvGrpSpPr>
          <p:cNvPr id="9" name="组合 12"/>
          <p:cNvGrpSpPr>
            <a:grpSpLocks/>
          </p:cNvGrpSpPr>
          <p:nvPr/>
        </p:nvGrpSpPr>
        <p:grpSpPr bwMode="auto">
          <a:xfrm>
            <a:off x="2013156" y="843954"/>
            <a:ext cx="6483350" cy="5386388"/>
            <a:chOff x="610184" y="971544"/>
            <a:chExt cx="6482971" cy="5386798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57933" y="971544"/>
              <a:ext cx="4535222" cy="6572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10184" y="979483"/>
              <a:ext cx="1512800" cy="537885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4" name="组合 15"/>
          <p:cNvGrpSpPr>
            <a:grpSpLocks/>
          </p:cNvGrpSpPr>
          <p:nvPr/>
        </p:nvGrpSpPr>
        <p:grpSpPr bwMode="auto">
          <a:xfrm>
            <a:off x="2122488" y="2238375"/>
            <a:ext cx="4178300" cy="2055813"/>
            <a:chOff x="2064461" y="2238124"/>
            <a:chExt cx="4177914" cy="2055272"/>
          </a:xfrm>
        </p:grpSpPr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85096" y="2238124"/>
              <a:ext cx="4157279" cy="6062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64461" y="3491919"/>
              <a:ext cx="3903301" cy="8014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0" name="组合 18"/>
          <p:cNvGrpSpPr>
            <a:grpSpLocks/>
          </p:cNvGrpSpPr>
          <p:nvPr/>
        </p:nvGrpSpPr>
        <p:grpSpPr bwMode="auto">
          <a:xfrm>
            <a:off x="1401763" y="1916113"/>
            <a:ext cx="6081712" cy="2449512"/>
            <a:chOff x="1402548" y="1412076"/>
            <a:chExt cx="6081340" cy="2449122"/>
          </a:xfrm>
        </p:grpSpPr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581" y="1412076"/>
              <a:ext cx="5578834" cy="637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2548" y="2673548"/>
              <a:ext cx="6081340" cy="118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47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便利</a:t>
            </a:r>
          </a:p>
        </p:txBody>
      </p: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481746" y="842148"/>
            <a:ext cx="3602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、扩展和维护</a:t>
            </a:r>
          </a:p>
        </p:txBody>
      </p:sp>
      <p:pic>
        <p:nvPicPr>
          <p:cNvPr id="17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5921" y="2917671"/>
            <a:ext cx="4249738" cy="3209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146" y="1477809"/>
            <a:ext cx="4106863" cy="3227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453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便利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38163" y="816953"/>
            <a:ext cx="1439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、广告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063" y="1418615"/>
            <a:ext cx="5964237" cy="4729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7663" y="1896453"/>
            <a:ext cx="5764212" cy="439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90326" y="1555361"/>
            <a:ext cx="6319837" cy="4249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34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2708672" cy="6858000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3997" y="1532003"/>
            <a:ext cx="11966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880272" y="2762260"/>
            <a:ext cx="349016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等腰三角形 30"/>
          <p:cNvSpPr/>
          <p:nvPr/>
        </p:nvSpPr>
        <p:spPr>
          <a:xfrm rot="5400000" flipH="1">
            <a:off x="3281776" y="1498325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18"/>
          <p:cNvSpPr txBox="1"/>
          <p:nvPr/>
        </p:nvSpPr>
        <p:spPr>
          <a:xfrm>
            <a:off x="3588583" y="1085640"/>
            <a:ext cx="50450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基础知识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网页的常见版式、色彩基础及风格</a:t>
            </a: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网页常见组成部分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itchFamily="34" charset="-122"/>
                <a:ea typeface="微软雅黑" pitchFamily="34" charset="-122"/>
              </a:rPr>
              <a:t>可用性设计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 flipH="1">
            <a:off x="3292409" y="2237545"/>
            <a:ext cx="222454" cy="145232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5400000" flipH="1">
            <a:off x="3281776" y="2976765"/>
            <a:ext cx="222454" cy="145232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5400000" flipH="1">
            <a:off x="3281776" y="3694719"/>
            <a:ext cx="222454" cy="145232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 flipH="1">
            <a:off x="3285314" y="4394039"/>
            <a:ext cx="222454" cy="145232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5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总结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591584" y="987979"/>
            <a:ext cx="684371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、这是什么网站？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、网站上有什么？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、我能在这个网站上做什么？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、为什么我应该在这里？</a:t>
            </a:r>
          </a:p>
        </p:txBody>
      </p:sp>
      <p:sp>
        <p:nvSpPr>
          <p:cNvPr id="11" name="矩形 5"/>
          <p:cNvSpPr>
            <a:spLocks noChangeArrowheads="1"/>
          </p:cNvSpPr>
          <p:nvPr/>
        </p:nvSpPr>
        <p:spPr bwMode="auto">
          <a:xfrm>
            <a:off x="5219700" y="1052513"/>
            <a:ext cx="3214688" cy="49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indent="273050">
              <a:buFont typeface="Calibri" pitchFamily="34" charset="0"/>
              <a:buChar char="−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合格的网页是什么 </a:t>
            </a:r>
          </a:p>
          <a:p>
            <a:pPr indent="273050"/>
            <a:endParaRPr lang="en-US" altLang="zh-CN" sz="1600" dirty="0">
              <a:latin typeface="Calibri" pitchFamily="34" charset="0"/>
              <a:sym typeface="Calibri" pitchFamily="34" charset="0"/>
            </a:endParaRPr>
          </a:p>
          <a:p>
            <a:pPr indent="273050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、美观舒适的风格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indent="273050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、高效的导航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indent="273050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、符合大众习惯的布局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indent="273050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、简洁的操作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indent="273050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5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、及时的反馈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indent="273050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6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、明确的标注和指示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indent="273050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7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、拥有吸引人的元素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indent="273050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8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、良好的可维护性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indent="273050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  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和可扩展性</a:t>
            </a:r>
          </a:p>
          <a:p>
            <a:pPr indent="273050"/>
            <a:br>
              <a:rPr lang="zh-CN" altLang="en-US" sz="1600" dirty="0">
                <a:latin typeface="Calibri" pitchFamily="34" charset="0"/>
                <a:sym typeface="Calibri" pitchFamily="34" charset="0"/>
              </a:rPr>
            </a:br>
            <a:endParaRPr lang="zh-CN" altLang="en-US" sz="1600" dirty="0">
              <a:latin typeface="Calibri" pitchFamily="34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7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76030" y="-7490705"/>
            <a:ext cx="10496060" cy="14398984"/>
            <a:chOff x="-901373" y="-7490705"/>
            <a:chExt cx="13994746" cy="14398984"/>
          </a:xfrm>
        </p:grpSpPr>
        <p:sp>
          <p:nvSpPr>
            <p:cNvPr id="13" name="矩形 12"/>
            <p:cNvSpPr/>
            <p:nvPr/>
          </p:nvSpPr>
          <p:spPr>
            <a:xfrm>
              <a:off x="0" y="50279"/>
              <a:ext cx="12192000" cy="6858000"/>
            </a:xfrm>
            <a:prstGeom prst="rect">
              <a:avLst/>
            </a:prstGeom>
            <a:solidFill>
              <a:srgbClr val="1B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弦形 18"/>
            <p:cNvSpPr/>
            <p:nvPr/>
          </p:nvSpPr>
          <p:spPr>
            <a:xfrm rot="13350635">
              <a:off x="-901373" y="-7490705"/>
              <a:ext cx="13994746" cy="14310154"/>
            </a:xfrm>
            <a:prstGeom prst="chord">
              <a:avLst>
                <a:gd name="adj1" fmla="val 4600706"/>
                <a:gd name="adj2" fmla="val 1887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等腰三角形 11"/>
          <p:cNvSpPr/>
          <p:nvPr/>
        </p:nvSpPr>
        <p:spPr>
          <a:xfrm rot="18000000" flipH="1">
            <a:off x="6142618" y="2834295"/>
            <a:ext cx="443524" cy="28956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9813541" flipH="1">
            <a:off x="3701642" y="1487368"/>
            <a:ext cx="332643" cy="38608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8000000" flipH="1">
            <a:off x="2220084" y="6291821"/>
            <a:ext cx="443524" cy="28956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9813541" flipH="1">
            <a:off x="1686268" y="1045925"/>
            <a:ext cx="332643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8000000" flipH="1">
            <a:off x="2637173" y="5219690"/>
            <a:ext cx="443524" cy="28956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8000000" flipH="1">
            <a:off x="963546" y="2545722"/>
            <a:ext cx="443524" cy="28956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717654" y="2860942"/>
            <a:ext cx="364137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  <a:endParaRPr lang="en-US" altLang="zh-CN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8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5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18926" y="3341396"/>
            <a:ext cx="902042" cy="831130"/>
            <a:chOff x="1720243" y="1975504"/>
            <a:chExt cx="1202722" cy="831130"/>
          </a:xfrm>
        </p:grpSpPr>
        <p:sp>
          <p:nvSpPr>
            <p:cNvPr id="7" name="等腰三角形 6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6923032" y="3341396"/>
            <a:ext cx="902042" cy="831130"/>
            <a:chOff x="1720243" y="1975504"/>
            <a:chExt cx="1202722" cy="831130"/>
          </a:xfrm>
        </p:grpSpPr>
        <p:sp>
          <p:nvSpPr>
            <p:cNvPr id="28" name="等腰三角形 2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等腰三角形 30"/>
          <p:cNvSpPr/>
          <p:nvPr/>
        </p:nvSpPr>
        <p:spPr>
          <a:xfrm rot="6300000" flipH="1">
            <a:off x="7957078" y="5193195"/>
            <a:ext cx="443524" cy="28956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452930" y="5433507"/>
            <a:ext cx="332643" cy="386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539679" flipH="1">
            <a:off x="810077" y="5563025"/>
            <a:ext cx="332643" cy="38608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20540864" flipH="1">
            <a:off x="1387364" y="6281082"/>
            <a:ext cx="332643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20540864" flipH="1">
            <a:off x="7246841" y="6281082"/>
            <a:ext cx="332643" cy="386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H="1">
            <a:off x="8498366" y="6167738"/>
            <a:ext cx="332643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13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VI</a:t>
            </a:r>
            <a:r>
              <a:rPr lang="zh-CN" altLang="en-US" sz="2800" dirty="0"/>
              <a:t>系统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755650" y="1063625"/>
            <a:ext cx="7488238" cy="445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2000" b="1" dirty="0"/>
              <a:t>  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、基本要素系统</a:t>
            </a:r>
            <a:r>
              <a:rPr lang="zh-CN" altLang="en-US" sz="2000" dirty="0"/>
              <a:t> </a:t>
            </a:r>
            <a:br>
              <a:rPr lang="zh-CN" altLang="en-US" sz="2000" dirty="0"/>
            </a:br>
            <a:r>
              <a:rPr lang="zh-CN" altLang="en-US" sz="2000" dirty="0"/>
              <a:t>   </a:t>
            </a:r>
            <a:r>
              <a:rPr lang="en-US" altLang="zh-CN" sz="2000" dirty="0"/>
              <a:t>A.</a:t>
            </a:r>
            <a:r>
              <a:rPr lang="zh-CN" altLang="en-US" sz="2000" dirty="0"/>
              <a:t>标志     </a:t>
            </a:r>
            <a:r>
              <a:rPr lang="en-US" altLang="zh-CN" sz="2000" dirty="0"/>
              <a:t>B.</a:t>
            </a:r>
            <a:r>
              <a:rPr lang="zh-CN" altLang="en-US" sz="2000" dirty="0"/>
              <a:t>标准字     </a:t>
            </a:r>
            <a:r>
              <a:rPr lang="en-US" altLang="zh-CN" sz="2000" dirty="0"/>
              <a:t>C.</a:t>
            </a:r>
            <a:r>
              <a:rPr lang="zh-CN" altLang="en-US" sz="2000" dirty="0"/>
              <a:t>标准色     </a:t>
            </a:r>
            <a:r>
              <a:rPr lang="en-US" altLang="zh-CN" sz="2000" dirty="0"/>
              <a:t>D.</a:t>
            </a:r>
            <a:r>
              <a:rPr lang="zh-CN" altLang="en-US" sz="2000" dirty="0"/>
              <a:t>标志和标准字的组合</a:t>
            </a:r>
          </a:p>
          <a:p>
            <a:pPr>
              <a:lnSpc>
                <a:spcPct val="110000"/>
              </a:lnSpc>
              <a:buFontTx/>
              <a:buNone/>
            </a:pPr>
            <a:endParaRPr lang="zh-CN" altLang="en-US" sz="2000" dirty="0"/>
          </a:p>
          <a:p>
            <a:pPr>
              <a:buFontTx/>
              <a:buNone/>
            </a:pPr>
            <a:r>
              <a:rPr lang="zh-CN" altLang="en-US" sz="2000" dirty="0"/>
              <a:t>  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、应用系统 </a:t>
            </a:r>
            <a:br>
              <a:rPr lang="zh-CN" altLang="en-US" sz="2000" b="1" dirty="0"/>
            </a:br>
            <a:r>
              <a:rPr lang="zh-CN" altLang="en-US" sz="2000" b="1" dirty="0"/>
              <a:t>   </a:t>
            </a:r>
            <a:r>
              <a:rPr lang="en-US" altLang="zh-CN" sz="2000" dirty="0"/>
              <a:t>A.</a:t>
            </a:r>
            <a:r>
              <a:rPr lang="zh-CN" altLang="en-US" sz="2000" dirty="0"/>
              <a:t>办公用品     </a:t>
            </a:r>
            <a:r>
              <a:rPr lang="en-US" altLang="zh-CN" sz="2000" dirty="0"/>
              <a:t>B.</a:t>
            </a:r>
            <a:r>
              <a:rPr lang="zh-CN" altLang="en-US" sz="2000" dirty="0"/>
              <a:t>企业外部建筑环境    </a:t>
            </a:r>
            <a:r>
              <a:rPr lang="en-US" altLang="zh-CN" sz="2000" dirty="0"/>
              <a:t>C.</a:t>
            </a:r>
            <a:r>
              <a:rPr lang="zh-CN" altLang="en-US" sz="2000" dirty="0"/>
              <a:t>企业内部建筑环境</a:t>
            </a:r>
            <a:br>
              <a:rPr lang="zh-CN" altLang="en-US" sz="2000" dirty="0"/>
            </a:br>
            <a:r>
              <a:rPr lang="zh-CN" altLang="en-US" sz="2000" dirty="0"/>
              <a:t>   </a:t>
            </a:r>
            <a:r>
              <a:rPr lang="en-US" altLang="zh-CN" sz="2000" dirty="0"/>
              <a:t>D.</a:t>
            </a:r>
            <a:r>
              <a:rPr lang="zh-CN" altLang="en-US" sz="2000" dirty="0"/>
              <a:t>交通工具     </a:t>
            </a:r>
            <a:r>
              <a:rPr lang="en-US" altLang="zh-CN" sz="2000" dirty="0"/>
              <a:t>E.</a:t>
            </a:r>
            <a:r>
              <a:rPr lang="zh-CN" altLang="en-US" sz="2000" dirty="0"/>
              <a:t>服装服饰      </a:t>
            </a:r>
            <a:r>
              <a:rPr lang="en-US" altLang="zh-CN" sz="2000" dirty="0"/>
              <a:t>F.</a:t>
            </a:r>
            <a:r>
              <a:rPr lang="zh-CN" altLang="en-US" sz="2000" dirty="0"/>
              <a:t>广告媒体      </a:t>
            </a:r>
            <a:r>
              <a:rPr lang="en-US" altLang="zh-CN" sz="2000" dirty="0"/>
              <a:t>G.</a:t>
            </a:r>
            <a:r>
              <a:rPr lang="zh-CN" altLang="en-US" sz="2000" dirty="0"/>
              <a:t>产品包装 </a:t>
            </a:r>
            <a:br>
              <a:rPr lang="zh-CN" altLang="en-US" sz="2000" dirty="0"/>
            </a:br>
            <a:r>
              <a:rPr lang="zh-CN" altLang="en-US" sz="2000" dirty="0"/>
              <a:t>   </a:t>
            </a:r>
            <a:r>
              <a:rPr lang="en-US" altLang="zh-CN" sz="2000" dirty="0"/>
              <a:t>H.</a:t>
            </a:r>
            <a:r>
              <a:rPr lang="zh-CN" altLang="en-US" sz="2000" dirty="0"/>
              <a:t>公务礼品     </a:t>
            </a:r>
            <a:r>
              <a:rPr lang="en-US" altLang="zh-CN" sz="2000" dirty="0"/>
              <a:t>I.</a:t>
            </a:r>
            <a:r>
              <a:rPr lang="zh-CN" altLang="en-US" sz="2000" dirty="0"/>
              <a:t>陈列展示       </a:t>
            </a:r>
            <a:r>
              <a:rPr lang="en-US" altLang="zh-CN" sz="2000" dirty="0"/>
              <a:t>J.</a:t>
            </a:r>
            <a:r>
              <a:rPr lang="zh-CN" altLang="en-US" sz="2000" dirty="0"/>
              <a:t>印刷品       </a:t>
            </a:r>
            <a:r>
              <a:rPr lang="en-US" altLang="zh-CN" sz="2400" dirty="0">
                <a:solidFill>
                  <a:srgbClr val="C00000"/>
                </a:solidFill>
              </a:rPr>
              <a:t>K.</a:t>
            </a:r>
            <a:r>
              <a:rPr lang="zh-CN" altLang="en-US" sz="2400" dirty="0">
                <a:solidFill>
                  <a:srgbClr val="C00000"/>
                </a:solidFill>
              </a:rPr>
              <a:t>企业网站</a:t>
            </a:r>
          </a:p>
        </p:txBody>
      </p:sp>
    </p:spTree>
    <p:extLst>
      <p:ext uri="{BB962C8B-B14F-4D97-AF65-F5344CB8AC3E}">
        <p14:creationId xmlns:p14="http://schemas.microsoft.com/office/powerpoint/2010/main" val="8195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VI</a:t>
            </a:r>
            <a:r>
              <a:rPr lang="zh-CN" altLang="en-US" sz="2800" dirty="0"/>
              <a:t>系统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3767" y="1509823"/>
            <a:ext cx="7181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VI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系统具有法律效力，不可私自更改！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55" y="786699"/>
            <a:ext cx="6915150" cy="541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3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分辨率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827088" y="981075"/>
            <a:ext cx="7273925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/>
              <a:t>分辨率</a:t>
            </a:r>
            <a:br>
              <a:rPr lang="zh-CN" altLang="en-US" sz="2400" b="1" dirty="0"/>
            </a:br>
            <a:r>
              <a:rPr lang="zh-CN" altLang="en-US" sz="2400" b="1" dirty="0"/>
              <a:t>      </a:t>
            </a:r>
            <a:r>
              <a:rPr lang="zh-CN" altLang="en-US" sz="2000" dirty="0"/>
              <a:t>分辨率（</a:t>
            </a:r>
            <a:r>
              <a:rPr lang="en-US" altLang="zh-CN" sz="2000" dirty="0"/>
              <a:t>resolution</a:t>
            </a:r>
            <a:r>
              <a:rPr lang="zh-CN" altLang="en-US" sz="2000" dirty="0"/>
              <a:t>）就是屏幕图像的精密度，是指显示器所能显示的像素的多少。分辨率是非常重要的性能指标之一。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1800" dirty="0"/>
              <a:t>电子产品：</a:t>
            </a:r>
            <a:r>
              <a:rPr lang="en-US" altLang="zh-CN" sz="1800" dirty="0"/>
              <a:t>72px/</a:t>
            </a:r>
            <a:r>
              <a:rPr lang="zh-CN" altLang="en-US" sz="1800" dirty="0"/>
              <a:t>英寸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1800" dirty="0"/>
              <a:t>印刷品：</a:t>
            </a:r>
            <a:r>
              <a:rPr lang="en-US" altLang="zh-CN" sz="1800" dirty="0"/>
              <a:t>150-300px/</a:t>
            </a:r>
            <a:r>
              <a:rPr lang="zh-CN" altLang="en-US" sz="1800" dirty="0"/>
              <a:t>英寸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zh-CN" altLang="en-US" sz="1800" dirty="0"/>
              <a:t>户外广告：</a:t>
            </a:r>
            <a:r>
              <a:rPr lang="en-US" altLang="zh-CN" sz="1800" dirty="0"/>
              <a:t>300px/</a:t>
            </a:r>
            <a:r>
              <a:rPr lang="zh-CN" altLang="en-US" sz="1800" dirty="0"/>
              <a:t>英寸  以上</a:t>
            </a:r>
            <a:endParaRPr lang="en-US" altLang="zh-CN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 dirty="0"/>
              <a:t>    </a:t>
            </a:r>
            <a:endParaRPr lang="zh-CN" altLang="en-US" sz="2000" b="1" dirty="0"/>
          </a:p>
          <a:p>
            <a:pPr>
              <a:lnSpc>
                <a:spcPct val="80000"/>
              </a:lnSpc>
              <a:buFontTx/>
              <a:buNone/>
            </a:pPr>
            <a:endParaRPr lang="zh-CN" altLang="en-US" sz="2000" dirty="0"/>
          </a:p>
          <a:p>
            <a:pPr>
              <a:lnSpc>
                <a:spcPct val="80000"/>
              </a:lnSpc>
              <a:buFontTx/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55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5237</TotalTime>
  <Words>994</Words>
  <Application>Microsoft Office PowerPoint</Application>
  <PresentationFormat>全屏显示(4:3)</PresentationFormat>
  <Paragraphs>251</Paragraphs>
  <Slides>69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7" baseType="lpstr">
      <vt:lpstr>MS PGothic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VI系统</vt:lpstr>
      <vt:lpstr>UI基础知识</vt:lpstr>
      <vt:lpstr>VI系统</vt:lpstr>
      <vt:lpstr>VI系统</vt:lpstr>
      <vt:lpstr>VI系统</vt:lpstr>
      <vt:lpstr>分辨率</vt:lpstr>
      <vt:lpstr>尺寸</vt:lpstr>
      <vt:lpstr>尺寸</vt:lpstr>
      <vt:lpstr>图片格式</vt:lpstr>
      <vt:lpstr>PowerPoint 演示文稿</vt:lpstr>
      <vt:lpstr>网页设计</vt:lpstr>
      <vt:lpstr>版式</vt:lpstr>
      <vt:lpstr>版式</vt:lpstr>
      <vt:lpstr>版式</vt:lpstr>
      <vt:lpstr>版式</vt:lpstr>
      <vt:lpstr>版式</vt:lpstr>
      <vt:lpstr>版式</vt:lpstr>
      <vt:lpstr>色彩</vt:lpstr>
      <vt:lpstr>色彩</vt:lpstr>
      <vt:lpstr>色彩</vt:lpstr>
      <vt:lpstr>色彩</vt:lpstr>
      <vt:lpstr>色彩</vt:lpstr>
      <vt:lpstr>色彩</vt:lpstr>
      <vt:lpstr>色彩</vt:lpstr>
      <vt:lpstr>风格</vt:lpstr>
      <vt:lpstr>风格</vt:lpstr>
      <vt:lpstr>风格</vt:lpstr>
      <vt:lpstr>风格</vt:lpstr>
      <vt:lpstr>风格</vt:lpstr>
      <vt:lpstr>PowerPoint 演示文稿</vt:lpstr>
      <vt:lpstr>网页设计</vt:lpstr>
      <vt:lpstr>常见组成部分</vt:lpstr>
      <vt:lpstr>常见组成部分</vt:lpstr>
      <vt:lpstr>常见组成部分</vt:lpstr>
      <vt:lpstr>常见组成部分</vt:lpstr>
      <vt:lpstr>常见组成部分</vt:lpstr>
      <vt:lpstr>常见组成部分</vt:lpstr>
      <vt:lpstr>常见组成部分</vt:lpstr>
      <vt:lpstr>常见组成部分</vt:lpstr>
      <vt:lpstr>页面布局</vt:lpstr>
      <vt:lpstr>页面布局</vt:lpstr>
      <vt:lpstr>页面布局</vt:lpstr>
      <vt:lpstr>页面布局</vt:lpstr>
      <vt:lpstr>页面布局</vt:lpstr>
      <vt:lpstr>页面布局</vt:lpstr>
      <vt:lpstr>页面布局</vt:lpstr>
      <vt:lpstr>页面布局</vt:lpstr>
      <vt:lpstr>PowerPoint 演示文稿</vt:lpstr>
      <vt:lpstr>可用性设计</vt:lpstr>
      <vt:lpstr>统一</vt:lpstr>
      <vt:lpstr>统一</vt:lpstr>
      <vt:lpstr>统一</vt:lpstr>
      <vt:lpstr>醒目</vt:lpstr>
      <vt:lpstr>醒目</vt:lpstr>
      <vt:lpstr>醒目</vt:lpstr>
      <vt:lpstr>便利</vt:lpstr>
      <vt:lpstr>便利</vt:lpstr>
      <vt:lpstr>便利</vt:lpstr>
      <vt:lpstr>便利</vt:lpstr>
      <vt:lpstr>便利</vt:lpstr>
      <vt:lpstr>便利</vt:lpstr>
      <vt:lpstr>便利</vt:lpstr>
      <vt:lpstr>便利</vt:lpstr>
      <vt:lpstr>PowerPoint 演示文稿</vt:lpstr>
      <vt:lpstr>总结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Air</cp:lastModifiedBy>
  <cp:revision>291</cp:revision>
  <dcterms:created xsi:type="dcterms:W3CDTF">2014-10-16T08:35:01Z</dcterms:created>
  <dcterms:modified xsi:type="dcterms:W3CDTF">2017-06-07T09:29:11Z</dcterms:modified>
</cp:coreProperties>
</file>